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4" r:id="rId4"/>
  </p:sldMasterIdLst>
  <p:notesMasterIdLst>
    <p:notesMasterId r:id="rId34"/>
  </p:notesMasterIdLst>
  <p:handoutMasterIdLst>
    <p:handoutMasterId r:id="rId35"/>
  </p:handoutMasterIdLst>
  <p:sldIdLst>
    <p:sldId id="256" r:id="rId5"/>
    <p:sldId id="275" r:id="rId6"/>
    <p:sldId id="307" r:id="rId7"/>
    <p:sldId id="274" r:id="rId8"/>
    <p:sldId id="315" r:id="rId9"/>
    <p:sldId id="260" r:id="rId10"/>
    <p:sldId id="261" r:id="rId11"/>
    <p:sldId id="262" r:id="rId12"/>
    <p:sldId id="263" r:id="rId13"/>
    <p:sldId id="264" r:id="rId14"/>
    <p:sldId id="265" r:id="rId15"/>
    <p:sldId id="288" r:id="rId16"/>
    <p:sldId id="266" r:id="rId17"/>
    <p:sldId id="268" r:id="rId18"/>
    <p:sldId id="273" r:id="rId19"/>
    <p:sldId id="269" r:id="rId20"/>
    <p:sldId id="289" r:id="rId21"/>
    <p:sldId id="291" r:id="rId22"/>
    <p:sldId id="293" r:id="rId23"/>
    <p:sldId id="294" r:id="rId24"/>
    <p:sldId id="296" r:id="rId25"/>
    <p:sldId id="298" r:id="rId26"/>
    <p:sldId id="299" r:id="rId27"/>
    <p:sldId id="301" r:id="rId28"/>
    <p:sldId id="302" r:id="rId29"/>
    <p:sldId id="303" r:id="rId30"/>
    <p:sldId id="312" r:id="rId31"/>
    <p:sldId id="314" r:id="rId32"/>
    <p:sldId id="309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E20"/>
    <a:srgbClr val="B5BD00"/>
    <a:srgbClr val="CE0058"/>
    <a:srgbClr val="385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59E18-382B-2E49-AA2C-678ADD83FD2B}" v="621" dt="2022-11-07T18:05:22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6"/>
    <p:restoredTop sz="71196" autoAdjust="0"/>
  </p:normalViewPr>
  <p:slideViewPr>
    <p:cSldViewPr snapToGrid="0">
      <p:cViewPr varScale="1">
        <p:scale>
          <a:sx n="77" d="100"/>
          <a:sy n="77" d="100"/>
        </p:scale>
        <p:origin x="19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728" y="14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52136-306C-4703-BF06-D8529150C506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EAF5F-AC25-4B97-9244-7425B9ED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563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BA0F8-CAD1-47D9-B693-3999CC1D7BA6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0AB28-7214-4921-9AEE-40B325604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736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0AB28-7214-4921-9AEE-40B3256049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438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763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024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160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315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183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950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292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020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24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65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151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713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aseline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988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680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0AB28-7214-4921-9AEE-40B3256049C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738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829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706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665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4495-12D2-6A47-A762-3590D56449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92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0AB28-7214-4921-9AEE-40B3256049C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58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D55C9-684C-4B43-B31D-7F03C878298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726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02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0AB28-7214-4921-9AEE-40B3256049C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702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23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605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659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5A11-D943-4F58-B77D-5E24EAC00F6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77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BD79-7413-9144-A24B-7D939AB6E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799FD-2361-6D44-B76A-EC890EAF3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45545-5F54-4246-9336-1CBBFACF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3A1E-13AE-A647-B1EF-B17E3389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8BB39-8C40-9146-BDAC-4E757094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65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6267-FEDE-114C-AFCE-FC98747E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C776A-00FB-3344-9A14-E68C2FC5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A20CE-818D-A743-AD22-50F3FD1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5BF0-A782-B347-B355-4883C8DA0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755E2-A719-4940-9D67-8CCB8342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21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514D26-5A32-9343-A1F3-C847AE260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416A0-9F5A-574A-980D-4C2F50E2C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25C6D-8287-2C49-83CC-490F1E4CA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64E9E-13EB-FC41-9727-2C4BA98A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FD2E4-1628-0E4B-B680-99EA0F8A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150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KD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:\Publicity\OpenAccess\UKDataService\TestArea\bit1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43416"/>
          <a:stretch/>
        </p:blipFill>
        <p:spPr bwMode="auto">
          <a:xfrm>
            <a:off x="8688288" y="0"/>
            <a:ext cx="3503712" cy="685800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5360" y="1772817"/>
            <a:ext cx="9697077" cy="1440159"/>
          </a:xfrm>
        </p:spPr>
        <p:txBody>
          <a:bodyPr>
            <a:normAutofit/>
          </a:bodyPr>
          <a:lstStyle>
            <a:lvl1pPr algn="l">
              <a:defRPr sz="3300" b="0" i="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Insert title here (44pt)</a:t>
            </a:r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6401" y="3717033"/>
            <a:ext cx="5376597" cy="681681"/>
          </a:xfrm>
        </p:spPr>
        <p:txBody>
          <a:bodyPr>
            <a:normAutofit/>
          </a:bodyPr>
          <a:lstStyle>
            <a:lvl1pPr marL="0" indent="0" algn="l">
              <a:buNone/>
              <a:defRPr sz="15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Name and Job Title on separate lines</a:t>
            </a:r>
            <a:endParaRPr lang="en-GB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0" hasCustomPrompt="1"/>
          </p:nvPr>
        </p:nvSpPr>
        <p:spPr>
          <a:xfrm>
            <a:off x="406402" y="4581128"/>
            <a:ext cx="5306484" cy="1008462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Name of meeting and place followed by date on a separate line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66048" y="6237312"/>
            <a:ext cx="67345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2020 UK Data Service. Created by New Forms of Data Training, UK Data Service</a:t>
            </a:r>
            <a:endParaRPr lang="en-GB" sz="9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6498098"/>
            <a:ext cx="987151" cy="171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5" y="575904"/>
            <a:ext cx="2803927" cy="6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20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&quot; &quot;">
            <a:extLst>
              <a:ext uri="{FF2B5EF4-FFF2-40B4-BE49-F238E27FC236}">
                <a16:creationId xmlns:a16="http://schemas.microsoft.com/office/drawing/2014/main" id="{130685FF-8861-7240-BA53-FA31C6C9C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0600" y="3099873"/>
            <a:ext cx="3594462" cy="35944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6E716-C6D3-7140-8AC0-DDCC0A3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F70C-7487-5D49-97F3-B37681DB2E7A}" type="datetime1">
              <a:rPr lang="en-GB" smtClean="0"/>
              <a:t>01/12/2022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742A-7D36-C84C-82B7-F28431F1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0B6A-A6F4-6C45-A2B9-16CA5FF6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BA2EDF-5ADA-2A43-803A-5C04DEC2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77271" cy="548819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00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KDS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918" y="1588"/>
            <a:ext cx="35030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23394" y="2420888"/>
            <a:ext cx="6720417" cy="5760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Contact details: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24417" y="3213103"/>
            <a:ext cx="6720416" cy="576263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24417" y="4076703"/>
            <a:ext cx="6720416" cy="72072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Email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35360" y="505782"/>
            <a:ext cx="78914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>
                <a:latin typeface="Arial" panose="020B060402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478130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68CA6-59BD-244B-9036-0C61FAFB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60000" y="1818000"/>
            <a:ext cx="4032000" cy="5040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7F1ED91-20F3-6C45-B97B-320BA4DC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29360"/>
            <a:ext cx="7347646" cy="255854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AD05E5-D687-604F-9665-B43A8F5A0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895"/>
            <a:ext cx="73367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UK Data Service logo">
            <a:extLst>
              <a:ext uri="{FF2B5EF4-FFF2-40B4-BE49-F238E27FC236}">
                <a16:creationId xmlns:a16="http://schemas.microsoft.com/office/drawing/2014/main" id="{156298A7-4C3C-BA4C-97D4-F2F510C5A1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182880"/>
            <a:ext cx="3101521" cy="10598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BAA-6633-ED49-B704-0C3C14CA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5A42F-436F-F945-AF86-C545F1275288}" type="datetime1">
              <a:rPr lang="en-GB" smtClean="0"/>
              <a:t>01/12/2022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7BBB-4F97-4945-8A6E-B312377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29CD-B531-3345-9F02-2BBEC37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41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631-FBDC-6043-BAD1-F7276246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EF8D-F6AE-2F44-8658-534E3E2CD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7DCE5-D8FF-4A4E-85DD-D594C0B0A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62BBF-2C67-A94D-9B28-C7278953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64E7F-25CD-B847-A0EE-BF481D642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63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E4C43-3EA4-B541-9341-54CF24C6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9FE05-B42A-3B48-910C-3E10760DC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21412-84D2-C149-ADC7-52BB7BB5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B99DD-36EB-D941-8D36-47B51840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9A61E-6703-724C-B8F0-A4AE10F0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56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C531-9504-2B4B-8E65-AF6EFE5E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8CAF5-8368-D140-8AF8-93193A6C2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A113C-0F47-8D43-8EAC-4D8FF2ABE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BFE0E-BD4D-A344-B8EA-9CC2965A8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84717-7DB0-2742-9F91-2A1D48A2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12897-D091-A94B-AE6E-261AA5D8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5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06A0-1302-0147-85F3-2A4D1252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E1FB3-91F3-5B46-B4CE-B1CFB724D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6C5B0-F840-EA47-A4F2-875A7EA62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B877D-FB5E-F94B-9125-77AF5EED4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A32F5B-E97F-CF46-B746-1017DAD0A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0C1799-8EDE-274C-AC1F-CCB90641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95BB98-A625-9348-ACED-A10CF992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42E3E0-DE50-B441-B2CE-BE50057C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39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AD32-C6F6-8346-8737-A72074CA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EBDB1-623B-4E41-9413-EE522ED8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072A3-1B4B-5C40-93D4-A19558DC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7C71D-3849-3C4D-BF68-21F6D837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6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CAE163-EDB8-3448-98C9-3AB1936DD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88B41-BE1D-DB48-8EFF-7DC3A37E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CC0B4-BE49-D444-9A28-4A0F2EE0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81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9927-AF66-724D-AF1D-0E370E34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E785-A5FC-8442-9691-C481E0F37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9FECE-D2AD-904A-9581-34855A5F6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1780B-8640-A44F-9D4E-E651EEE4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54313-7BBE-0449-8F76-8FA5ABDA0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A0DC0-B35F-7944-A70D-C7E8900A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48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55B6-264F-8D4A-A237-C3AC88D6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7006C-3680-5E4E-8762-986E233A9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67CEF-1DA3-BA43-84B1-986FA818F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A4B15-6F92-004D-B9FE-DE79A9D1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7C8B3-BB0A-EB4E-A3D0-FC3A825A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8942D-33E2-AC48-8B55-A5F524EC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60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6E07A3-AD15-EE42-8291-B3595769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3AB2B-1992-A44B-AC25-2B785944C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6534E-9F3C-1340-85E3-2879A0A50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C038B-B4F7-AD46-96E0-D2A561A8D70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5CC21-7813-084A-84EE-A108284B4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1CBAF-8096-6E42-A0B3-64AB11463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B53F1-2B6B-4145-8690-A00B65B2E4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42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adia.kennar@Manchester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f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Thttps:/www.tidytextmining.com/" TargetMode="External"/><Relationship Id="rId3" Type="http://schemas.openxmlformats.org/officeDocument/2006/relationships/hyperlink" Target="https://doi.org/10.1111/j.1475-4932.2012.00809.x" TargetMode="External"/><Relationship Id="rId7" Type="http://schemas.openxmlformats.org/officeDocument/2006/relationships/hyperlink" Target="https://quanteda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sentdex" TargetMode="External"/><Relationship Id="rId5" Type="http://schemas.openxmlformats.org/officeDocument/2006/relationships/hyperlink" Target="https://study.sagepub.com/brooker" TargetMode="External"/><Relationship Id="rId4" Type="http://schemas.openxmlformats.org/officeDocument/2006/relationships/hyperlink" Target="https://www.ncbi.nlm.nih.gov/pmc/articles/PMC2948592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KDataServiceOpen/Text-Mining-Health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.kasmire@manchester.ac.uk" TargetMode="External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hyperlink" Target="mailto:Julia.capener@Manchester.ac.uk" TargetMode="External"/><Relationship Id="rId4" Type="http://schemas.openxmlformats.org/officeDocument/2006/relationships/hyperlink" Target="mailto:Louise.capener@manchester.ac.u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kdataservice.ac.uk/news-and-events/events/past-events.asp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user/UKDATASERVIC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/>
                <a:cs typeface="Arial"/>
              </a:rPr>
              <a:t>Text-Mining: Introduction and Theory</a:t>
            </a:r>
            <a:endParaRPr lang="en-GB" dirty="0"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1" y="3717033"/>
            <a:ext cx="6729895" cy="7953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i="1" dirty="0">
                <a:latin typeface="Arial"/>
                <a:cs typeface="Arial"/>
              </a:rPr>
              <a:t>Nadia </a:t>
            </a:r>
            <a:r>
              <a:rPr lang="en-GB" i="1" dirty="0" err="1">
                <a:latin typeface="Arial"/>
                <a:cs typeface="Arial"/>
              </a:rPr>
              <a:t>Kennar</a:t>
            </a:r>
            <a:r>
              <a:rPr lang="en-GB" i="1" dirty="0">
                <a:latin typeface="Arial"/>
                <a:cs typeface="Arial"/>
              </a:rPr>
              <a:t>, </a:t>
            </a:r>
            <a:endParaRPr lang="en-US" dirty="0">
              <a:latin typeface="Arial"/>
              <a:cs typeface="Arial"/>
            </a:endParaRPr>
          </a:p>
          <a:p>
            <a:r>
              <a:rPr lang="en-GB" i="1" dirty="0">
                <a:latin typeface="Arial"/>
                <a:cs typeface="Arial"/>
              </a:rPr>
              <a:t>Research Associate at Cathie Marsh Institute and UK Data Service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9974" y="4970597"/>
            <a:ext cx="5760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50AEB"/>
                </a:solidFill>
                <a:hlinkClick r:id="rId3"/>
              </a:rPr>
              <a:t>nadia.kennar@Manchester.ac.uk</a:t>
            </a:r>
            <a:endParaRPr lang="en-GB" u="sng" dirty="0">
              <a:solidFill>
                <a:srgbClr val="050AEB"/>
              </a:solidFill>
            </a:endParaRPr>
          </a:p>
          <a:p>
            <a:r>
              <a:rPr lang="en-GB" u="sng" dirty="0">
                <a:solidFill>
                  <a:srgbClr val="050AEB"/>
                </a:solidFill>
              </a:rPr>
              <a:t>@</a:t>
            </a:r>
            <a:r>
              <a:rPr lang="en-GB" u="sng" dirty="0" err="1">
                <a:solidFill>
                  <a:srgbClr val="050AEB"/>
                </a:solidFill>
              </a:rPr>
              <a:t>NadiaKennar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95A158-BAE4-8747-AE6A-440E6DE9381B}"/>
              </a:ext>
            </a:extLst>
          </p:cNvPr>
          <p:cNvSpPr/>
          <p:nvPr/>
        </p:nvSpPr>
        <p:spPr>
          <a:xfrm>
            <a:off x="-46047" y="6073170"/>
            <a:ext cx="7888298" cy="784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University of Manchester, Cathie </a:t>
            </a:r>
            <a:r>
              <a:rPr lang="en-GB" sz="9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Marshe</a:t>
            </a:r>
            <a:r>
              <a:rPr lang="en-GB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Institute, UK Data Service</a:t>
            </a:r>
          </a:p>
          <a:p>
            <a:pPr algn="r"/>
            <a:endParaRPr lang="en-GB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GB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GB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GB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GB" sz="900" dirty="0"/>
          </a:p>
        </p:txBody>
      </p:sp>
      <p:pic>
        <p:nvPicPr>
          <p:cNvPr id="15" name="Picture Placeholder 8">
            <a:extLst>
              <a:ext uri="{FF2B5EF4-FFF2-40B4-BE49-F238E27FC236}">
                <a16:creationId xmlns:a16="http://schemas.microsoft.com/office/drawing/2014/main" id="{B766003C-4A2E-FC4B-A996-53D4B0E64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66" r="6866"/>
          <a:stretch>
            <a:fillRect/>
          </a:stretch>
        </p:blipFill>
        <p:spPr>
          <a:xfrm>
            <a:off x="8027346" y="-21590"/>
            <a:ext cx="4293298" cy="7155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7A24A-CD11-1D4A-BF86-82E867E3F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2" y="5238776"/>
            <a:ext cx="404182" cy="4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5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/>
              <a:t>Structured data is…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</a:t>
            </a:r>
          </a:p>
        </p:txBody>
      </p:sp>
      <p:pic>
        <p:nvPicPr>
          <p:cNvPr id="7" name="Content Placeholder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8" y="1988841"/>
            <a:ext cx="2880320" cy="4333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5188F1-5F18-1240-A4FD-EC26E066D0FD}"/>
              </a:ext>
            </a:extLst>
          </p:cNvPr>
          <p:cNvSpPr txBox="1"/>
          <p:nvPr/>
        </p:nvSpPr>
        <p:spPr>
          <a:xfrm>
            <a:off x="3946358" y="5133474"/>
            <a:ext cx="3339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Familiar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Easy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Demonstrable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F698915-BF93-9640-86EF-CAD5322B30D1}"/>
              </a:ext>
            </a:extLst>
          </p:cNvPr>
          <p:cNvSpPr/>
          <p:nvPr/>
        </p:nvSpPr>
        <p:spPr>
          <a:xfrm>
            <a:off x="4743978" y="922620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54999799-041F-3E44-8CA1-A931A9138AD5}"/>
              </a:ext>
            </a:extLst>
          </p:cNvPr>
          <p:cNvSpPr/>
          <p:nvPr/>
        </p:nvSpPr>
        <p:spPr>
          <a:xfrm>
            <a:off x="7248256" y="922620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396F2771-2765-4142-B64D-8F88A18F93CF}"/>
              </a:ext>
            </a:extLst>
          </p:cNvPr>
          <p:cNvSpPr/>
          <p:nvPr/>
        </p:nvSpPr>
        <p:spPr>
          <a:xfrm>
            <a:off x="7192250" y="2296857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540E7B6-3EA3-BA42-9BC0-5D05DC21B5C9}"/>
              </a:ext>
            </a:extLst>
          </p:cNvPr>
          <p:cNvSpPr/>
          <p:nvPr/>
        </p:nvSpPr>
        <p:spPr>
          <a:xfrm>
            <a:off x="9552512" y="928705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1436E9C-A8BF-444C-B134-F7BDCE5E6D54}"/>
              </a:ext>
            </a:extLst>
          </p:cNvPr>
          <p:cNvSpPr/>
          <p:nvPr/>
        </p:nvSpPr>
        <p:spPr>
          <a:xfrm>
            <a:off x="9552512" y="2296857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D675FEDE-7E3C-4A49-86A8-76C79BB1F548}"/>
              </a:ext>
            </a:extLst>
          </p:cNvPr>
          <p:cNvSpPr/>
          <p:nvPr/>
        </p:nvSpPr>
        <p:spPr>
          <a:xfrm>
            <a:off x="9552512" y="3665009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30DE7F6-4BDD-1E44-B519-88C2DFD92D2A}"/>
              </a:ext>
            </a:extLst>
          </p:cNvPr>
          <p:cNvSpPr/>
          <p:nvPr/>
        </p:nvSpPr>
        <p:spPr>
          <a:xfrm>
            <a:off x="7192250" y="3665009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5DFDFD6-1C94-A04E-85DC-508E8BD8C98C}"/>
              </a:ext>
            </a:extLst>
          </p:cNvPr>
          <p:cNvSpPr/>
          <p:nvPr/>
        </p:nvSpPr>
        <p:spPr>
          <a:xfrm>
            <a:off x="4743978" y="3665009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ABCA9A4-6875-FE41-B7F1-700790972286}"/>
              </a:ext>
            </a:extLst>
          </p:cNvPr>
          <p:cNvSpPr/>
          <p:nvPr/>
        </p:nvSpPr>
        <p:spPr>
          <a:xfrm>
            <a:off x="4743978" y="2296857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B07E37-8042-6B47-B41F-2A5D1AF17EE0}"/>
              </a:ext>
            </a:extLst>
          </p:cNvPr>
          <p:cNvSpPr txBox="1"/>
          <p:nvPr/>
        </p:nvSpPr>
        <p:spPr>
          <a:xfrm>
            <a:off x="4799984" y="994628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 Intro to ML: p1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FA9930-AC30-AD48-98F0-1B6947C63BF5}"/>
              </a:ext>
            </a:extLst>
          </p:cNvPr>
          <p:cNvSpPr txBox="1"/>
          <p:nvPr/>
        </p:nvSpPr>
        <p:spPr>
          <a:xfrm>
            <a:off x="6888216" y="118103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24/10/22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FFFC206-E60C-5D4A-8774-DC3E9A6CFBDF}"/>
              </a:ext>
            </a:extLst>
          </p:cNvPr>
          <p:cNvSpPr txBox="1"/>
          <p:nvPr/>
        </p:nvSpPr>
        <p:spPr>
          <a:xfrm>
            <a:off x="9696528" y="1138644"/>
            <a:ext cx="171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75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D413D0F-80C7-8A4E-BFBA-4B5BD1C34887}"/>
              </a:ext>
            </a:extLst>
          </p:cNvPr>
          <p:cNvSpPr txBox="1"/>
          <p:nvPr/>
        </p:nvSpPr>
        <p:spPr>
          <a:xfrm>
            <a:off x="4655968" y="2362780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 Intro to ML:</a:t>
            </a:r>
          </a:p>
          <a:p>
            <a:pPr algn="ctr"/>
            <a:r>
              <a:rPr lang="en-GB" sz="2400" dirty="0"/>
              <a:t>p2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9D8F34-4364-1F4F-92F9-9A1AB7129989}"/>
              </a:ext>
            </a:extLst>
          </p:cNvPr>
          <p:cNvSpPr txBox="1"/>
          <p:nvPr/>
        </p:nvSpPr>
        <p:spPr>
          <a:xfrm>
            <a:off x="6816208" y="257880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26/10/22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754834-7E2E-BE43-865A-BA952C72F1AB}"/>
              </a:ext>
            </a:extLst>
          </p:cNvPr>
          <p:cNvSpPr txBox="1"/>
          <p:nvPr/>
        </p:nvSpPr>
        <p:spPr>
          <a:xfrm>
            <a:off x="9840544" y="254918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72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5F91C3-D5CF-9045-96A7-DD9078E96F0D}"/>
              </a:ext>
            </a:extLst>
          </p:cNvPr>
          <p:cNvSpPr txBox="1"/>
          <p:nvPr/>
        </p:nvSpPr>
        <p:spPr>
          <a:xfrm>
            <a:off x="6816208" y="3917339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01/11/22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A37729B-9EEA-7745-B9A4-7F91E56C0BC2}"/>
              </a:ext>
            </a:extLst>
          </p:cNvPr>
          <p:cNvSpPr txBox="1"/>
          <p:nvPr/>
        </p:nvSpPr>
        <p:spPr>
          <a:xfrm>
            <a:off x="9984561" y="3946956"/>
            <a:ext cx="116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85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774DABD-3B75-CD46-A5F4-9179FD14DB5A}"/>
              </a:ext>
            </a:extLst>
          </p:cNvPr>
          <p:cNvSpPr txBox="1"/>
          <p:nvPr/>
        </p:nvSpPr>
        <p:spPr>
          <a:xfrm>
            <a:off x="4789132" y="3732672"/>
            <a:ext cx="1965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Intro to ML:</a:t>
            </a:r>
          </a:p>
          <a:p>
            <a:pPr algn="ctr"/>
            <a:r>
              <a:rPr lang="en-GB" sz="2400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401885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0" grpId="0" animBg="1"/>
      <p:bldP spid="70" grpId="1" animBg="1"/>
      <p:bldP spid="71" grpId="0" animBg="1"/>
      <p:bldP spid="72" grpId="0" animBg="1"/>
      <p:bldP spid="72" grpId="1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2799634" y="1988840"/>
            <a:ext cx="1912212" cy="16561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/>
          <p:cNvSpPr/>
          <p:nvPr/>
        </p:nvSpPr>
        <p:spPr>
          <a:xfrm rot="1140000">
            <a:off x="6634714" y="2620999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 rot="1140000">
            <a:off x="6274674" y="1756903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ounded Rectangle 52"/>
          <p:cNvSpPr/>
          <p:nvPr/>
        </p:nvSpPr>
        <p:spPr>
          <a:xfrm>
            <a:off x="7608168" y="4731230"/>
            <a:ext cx="2072230" cy="100202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/>
          <p:cNvSpPr/>
          <p:nvPr/>
        </p:nvSpPr>
        <p:spPr>
          <a:xfrm>
            <a:off x="5247906" y="4731230"/>
            <a:ext cx="2072230" cy="18661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2799634" y="4758929"/>
            <a:ext cx="2072230" cy="100202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 rot="1140000">
            <a:off x="7642826" y="2291137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0169" y="121309"/>
            <a:ext cx="10515600" cy="1325563"/>
          </a:xfrm>
        </p:spPr>
        <p:txBody>
          <a:bodyPr>
            <a:normAutofit/>
          </a:bodyPr>
          <a:lstStyle/>
          <a:p>
            <a:r>
              <a:rPr lang="en-GB" sz="2700" dirty="0"/>
              <a:t>What about unstructured data?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5640" y="2060848"/>
            <a:ext cx="1872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 Intro to ML: p1 </a:t>
            </a:r>
          </a:p>
          <a:p>
            <a:pPr algn="ctr"/>
            <a:r>
              <a:rPr lang="en-GB" sz="2400" dirty="0"/>
              <a:t>02/06/20</a:t>
            </a:r>
          </a:p>
          <a:p>
            <a:pPr algn="ctr"/>
            <a:r>
              <a:rPr lang="en-GB" sz="2400" dirty="0"/>
              <a:t>75 attended</a:t>
            </a:r>
          </a:p>
        </p:txBody>
      </p:sp>
      <p:sp>
        <p:nvSpPr>
          <p:cNvPr id="22" name="TextBox 21"/>
          <p:cNvSpPr txBox="1"/>
          <p:nvPr/>
        </p:nvSpPr>
        <p:spPr>
          <a:xfrm rot="1140000">
            <a:off x="7849894" y="2345320"/>
            <a:ext cx="1785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Intro to ML #2</a:t>
            </a:r>
          </a:p>
        </p:txBody>
      </p:sp>
      <p:sp>
        <p:nvSpPr>
          <p:cNvPr id="24" name="TextBox 23"/>
          <p:cNvSpPr txBox="1"/>
          <p:nvPr/>
        </p:nvSpPr>
        <p:spPr>
          <a:xfrm rot="1140000">
            <a:off x="6985753" y="2843676"/>
            <a:ext cx="1154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June 16</a:t>
            </a:r>
          </a:p>
        </p:txBody>
      </p:sp>
      <p:sp>
        <p:nvSpPr>
          <p:cNvPr id="26" name="TextBox 25"/>
          <p:cNvSpPr txBox="1"/>
          <p:nvPr/>
        </p:nvSpPr>
        <p:spPr>
          <a:xfrm rot="1140000">
            <a:off x="6288839" y="1776997"/>
            <a:ext cx="172169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2400"/>
              <a:t>Seventy- two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71864" y="49835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2020-06-29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52184" y="5013177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80 - 90</a:t>
            </a:r>
          </a:p>
        </p:txBody>
      </p:sp>
      <p:sp>
        <p:nvSpPr>
          <p:cNvPr id="2" name="AutoShape 2" descr="https://previews.dropbox.com/p/thumb/AAuhdJQz4jy1PUYX6InFvemDKtJtd6aWxR240KBKfj_tGkR6ga93VzFTtuOsu3d1uYGRCurMzxPnIUvD2px0tnYK-387KvvZWPb6xM-RTa1ZmeuYot6ZlW8p0nysJDnznEykd2B9MUWjbMtINghNl7YN6A7dtGiOa9SCBUCYLzNmnnfB_pCN31k8sI0SQXA2tN_-rMtTIQyIUZaWkO0VzOT7AY2SuKSZcw7D-wPUmidVJ6HXwdNBh8jztYJWrE7F7T1O6Q57lhpR-kj9Vj2yAb71mPfmpTlp4QEFPwYfAVU7lDBkOe2DAX-OLRrnCORFl1GuN-VRuwLw0ijuvaOnfoIdoc6EsxhNjqwHNPMYYTH-nw/p.jpeg?fv_content=true&amp;size_mode=5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Down Arrow 27"/>
          <p:cNvSpPr/>
          <p:nvPr/>
        </p:nvSpPr>
        <p:spPr>
          <a:xfrm>
            <a:off x="3359697" y="1052737"/>
            <a:ext cx="800089" cy="88806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Down Arrow 33"/>
          <p:cNvSpPr/>
          <p:nvPr/>
        </p:nvSpPr>
        <p:spPr>
          <a:xfrm rot="1080000">
            <a:off x="8248240" y="1124745"/>
            <a:ext cx="800089" cy="88806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own Arrow 34"/>
          <p:cNvSpPr/>
          <p:nvPr/>
        </p:nvSpPr>
        <p:spPr>
          <a:xfrm>
            <a:off x="3431705" y="3765070"/>
            <a:ext cx="800089" cy="88806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3071664" y="2865622"/>
            <a:ext cx="1440160" cy="3473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/>
          <p:cNvSpPr/>
          <p:nvPr/>
        </p:nvSpPr>
        <p:spPr>
          <a:xfrm rot="1080000">
            <a:off x="6867437" y="2847832"/>
            <a:ext cx="1460693" cy="8245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/>
          <p:cNvSpPr/>
          <p:nvPr/>
        </p:nvSpPr>
        <p:spPr>
          <a:xfrm>
            <a:off x="5375920" y="5013177"/>
            <a:ext cx="1800200" cy="3473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le 37"/>
          <p:cNvSpPr/>
          <p:nvPr/>
        </p:nvSpPr>
        <p:spPr>
          <a:xfrm>
            <a:off x="2855640" y="3212977"/>
            <a:ext cx="1784198" cy="3473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/>
          <p:cNvSpPr/>
          <p:nvPr/>
        </p:nvSpPr>
        <p:spPr>
          <a:xfrm rot="1080000">
            <a:off x="6479179" y="1733810"/>
            <a:ext cx="1275200" cy="8177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/>
          <p:cNvSpPr/>
          <p:nvPr/>
        </p:nvSpPr>
        <p:spPr>
          <a:xfrm>
            <a:off x="8164986" y="5025862"/>
            <a:ext cx="1027358" cy="419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Down Arrow 45"/>
          <p:cNvSpPr/>
          <p:nvPr/>
        </p:nvSpPr>
        <p:spPr>
          <a:xfrm rot="16200000">
            <a:off x="4915854" y="5537251"/>
            <a:ext cx="800089" cy="88806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Question mark on green pastel background">
            <a:extLst>
              <a:ext uri="{FF2B5EF4-FFF2-40B4-BE49-F238E27FC236}">
                <a16:creationId xmlns:a16="http://schemas.microsoft.com/office/drawing/2014/main" id="{4958C635-BD1A-724D-A9BF-DC9C49B48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32" y="5473325"/>
            <a:ext cx="1321198" cy="9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3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14" grpId="0"/>
      <p:bldP spid="22" grpId="0"/>
      <p:bldP spid="24" grpId="0"/>
      <p:bldP spid="26" grpId="0"/>
      <p:bldP spid="30" grpId="0"/>
      <p:bldP spid="32" grpId="0"/>
      <p:bldP spid="28" grpId="0" animBg="1"/>
      <p:bldP spid="28" grpId="1" animBg="1"/>
      <p:bldP spid="34" grpId="0" animBg="1"/>
      <p:bldP spid="34" grpId="1" animBg="1"/>
      <p:bldP spid="35" grpId="0" animBg="1"/>
      <p:bldP spid="35" grpId="1" animBg="1"/>
      <p:bldP spid="5" grpId="0" animBg="1"/>
      <p:bldP spid="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4" grpId="0" animBg="1"/>
      <p:bldP spid="44" grpId="1" animBg="1"/>
      <p:bldP spid="44" grpId="2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2799634" y="1988840"/>
            <a:ext cx="1912212" cy="16561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/>
          <p:cNvSpPr/>
          <p:nvPr/>
        </p:nvSpPr>
        <p:spPr>
          <a:xfrm rot="1140000">
            <a:off x="6634714" y="2620999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 rot="1140000">
            <a:off x="6274674" y="1756903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ounded Rectangle 52"/>
          <p:cNvSpPr/>
          <p:nvPr/>
        </p:nvSpPr>
        <p:spPr>
          <a:xfrm>
            <a:off x="7608168" y="4731230"/>
            <a:ext cx="2072230" cy="100202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/>
          <p:cNvSpPr/>
          <p:nvPr/>
        </p:nvSpPr>
        <p:spPr>
          <a:xfrm>
            <a:off x="5247906" y="4731230"/>
            <a:ext cx="2072230" cy="18661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2799634" y="4758929"/>
            <a:ext cx="2072230" cy="100202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 rot="1140000">
            <a:off x="7642826" y="2291137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/>
              <a:t>What about semi-unstructured data?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5640" y="2060848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 Intro to ML: P2 02/06/20</a:t>
            </a:r>
          </a:p>
          <a:p>
            <a:pPr algn="ctr"/>
            <a:r>
              <a:rPr lang="en-GB" sz="2400" dirty="0"/>
              <a:t>75 attended</a:t>
            </a:r>
          </a:p>
        </p:txBody>
      </p:sp>
      <p:sp>
        <p:nvSpPr>
          <p:cNvPr id="22" name="TextBox 21"/>
          <p:cNvSpPr txBox="1"/>
          <p:nvPr/>
        </p:nvSpPr>
        <p:spPr>
          <a:xfrm rot="1140000">
            <a:off x="7849894" y="2345320"/>
            <a:ext cx="1785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Intro to ML #2</a:t>
            </a:r>
          </a:p>
        </p:txBody>
      </p:sp>
      <p:sp>
        <p:nvSpPr>
          <p:cNvPr id="24" name="TextBox 23"/>
          <p:cNvSpPr txBox="1"/>
          <p:nvPr/>
        </p:nvSpPr>
        <p:spPr>
          <a:xfrm rot="1140000">
            <a:off x="6976574" y="3083194"/>
            <a:ext cx="149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June 16</a:t>
            </a:r>
          </a:p>
        </p:txBody>
      </p:sp>
      <p:sp>
        <p:nvSpPr>
          <p:cNvPr id="26" name="TextBox 25"/>
          <p:cNvSpPr txBox="1"/>
          <p:nvPr/>
        </p:nvSpPr>
        <p:spPr>
          <a:xfrm rot="1140000">
            <a:off x="6288839" y="1776997"/>
            <a:ext cx="172169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2400"/>
              <a:t>Seventy- two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71864" y="49835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2020-06-29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52184" y="5013177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80 - 90</a:t>
            </a:r>
          </a:p>
        </p:txBody>
      </p:sp>
      <p:sp>
        <p:nvSpPr>
          <p:cNvPr id="2" name="AutoShape 2" descr="https://previews.dropbox.com/p/thumb/AAuhdJQz4jy1PUYX6InFvemDKtJtd6aWxR240KBKfj_tGkR6ga93VzFTtuOsu3d1uYGRCurMzxPnIUvD2px0tnYK-387KvvZWPb6xM-RTa1ZmeuYot6ZlW8p0nysJDnznEykd2B9MUWjbMtINghNl7YN6A7dtGiOa9SCBUCYLzNmnnfB_pCN31k8sI0SQXA2tN_-rMtTIQyIUZaWkO0VzOT7AY2SuKSZcw7D-wPUmidVJ6HXwdNBh8jztYJWrE7F7T1O6Q57lhpR-kj9Vj2yAb71mPfmpTlp4QEFPwYfAVU7lDBkOe2DAX-OLRrnCORFl1GuN-VRuwLw0ijuvaOnfoIdoc6EsxhNjqwHNPMYYTH-nw/p.jpeg?fv_content=true&amp;size_mode=5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37" y="5474841"/>
            <a:ext cx="959768" cy="959768"/>
          </a:xfrm>
          <a:prstGeom prst="rect">
            <a:avLst/>
          </a:prstGeom>
        </p:spPr>
      </p:pic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1B0F1D6B-4897-0842-9E07-83016B307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53" y="5413341"/>
            <a:ext cx="1401177" cy="10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5" y="2996952"/>
            <a:ext cx="4771689" cy="3181126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1919536" y="1508591"/>
            <a:ext cx="1579242" cy="127233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/>
          <p:cNvSpPr/>
          <p:nvPr/>
        </p:nvSpPr>
        <p:spPr>
          <a:xfrm rot="1140000">
            <a:off x="4489606" y="2168475"/>
            <a:ext cx="967292" cy="4677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 rot="1140000">
            <a:off x="4069646" y="1470742"/>
            <a:ext cx="1202120" cy="5812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ounded Rectangle 52"/>
          <p:cNvSpPr/>
          <p:nvPr/>
        </p:nvSpPr>
        <p:spPr>
          <a:xfrm>
            <a:off x="4855863" y="3419708"/>
            <a:ext cx="1210539" cy="5853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/>
          <p:cNvSpPr/>
          <p:nvPr/>
        </p:nvSpPr>
        <p:spPr>
          <a:xfrm>
            <a:off x="3111668" y="3377790"/>
            <a:ext cx="1496166" cy="13473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1847528" y="3356993"/>
            <a:ext cx="1064118" cy="74777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 rot="1140000">
            <a:off x="5154681" y="1894946"/>
            <a:ext cx="1297604" cy="6274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/>
              <a:t>Semi-(un)structured data is 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75542" y="1580600"/>
            <a:ext cx="152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Intro to ML P2. 02/06/20</a:t>
            </a:r>
          </a:p>
          <a:p>
            <a:pPr algn="ctr"/>
            <a:r>
              <a:rPr lang="en-GB" dirty="0"/>
              <a:t>75 attended</a:t>
            </a:r>
          </a:p>
        </p:txBody>
      </p:sp>
      <p:sp>
        <p:nvSpPr>
          <p:cNvPr id="22" name="TextBox 21"/>
          <p:cNvSpPr txBox="1"/>
          <p:nvPr/>
        </p:nvSpPr>
        <p:spPr>
          <a:xfrm rot="1140000">
            <a:off x="4928446" y="1901803"/>
            <a:ext cx="178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Intro to </a:t>
            </a:r>
          </a:p>
          <a:p>
            <a:pPr algn="ctr"/>
            <a:r>
              <a:rPr lang="en-GB" dirty="0"/>
              <a:t>ML #2</a:t>
            </a:r>
          </a:p>
        </p:txBody>
      </p:sp>
      <p:sp>
        <p:nvSpPr>
          <p:cNvPr id="24" name="TextBox 23"/>
          <p:cNvSpPr txBox="1"/>
          <p:nvPr/>
        </p:nvSpPr>
        <p:spPr>
          <a:xfrm rot="1140000">
            <a:off x="4336486" y="2255805"/>
            <a:ext cx="11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June 16</a:t>
            </a:r>
          </a:p>
        </p:txBody>
      </p:sp>
      <p:sp>
        <p:nvSpPr>
          <p:cNvPr id="26" name="TextBox 25"/>
          <p:cNvSpPr txBox="1"/>
          <p:nvPr/>
        </p:nvSpPr>
        <p:spPr>
          <a:xfrm rot="1140000">
            <a:off x="4143730" y="1440997"/>
            <a:ext cx="11662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/>
              <a:t>Seventy- two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13704" y="3491716"/>
            <a:ext cx="149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2020-06-29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86281" y="3491716"/>
            <a:ext cx="106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80 - 90</a:t>
            </a:r>
          </a:p>
        </p:txBody>
      </p:sp>
      <p:sp>
        <p:nvSpPr>
          <p:cNvPr id="2" name="AutoShape 2" descr="https://previews.dropbox.com/p/thumb/AAuhdJQz4jy1PUYX6InFvemDKtJtd6aWxR240KBKfj_tGkR6ga93VzFTtuOsu3d1uYGRCurMzxPnIUvD2px0tnYK-387KvvZWPb6xM-RTa1ZmeuYot6ZlW8p0nysJDnznEykd2B9MUWjbMtINghNl7YN6A7dtGiOa9SCBUCYLzNmnnfB_pCN31k8sI0SQXA2tN_-rMtTIQyIUZaWkO0VzOT7AY2SuKSZcw7D-wPUmidVJ6HXwdNBh8jztYJWrE7F7T1O6Q57lhpR-kj9Vj2yAb71mPfmpTlp4QEFPwYfAVU7lDBkOe2DAX-OLRrnCORFl1GuN-VRuwLw0ijuvaOnfoIdoc6EsxhNjqwHNPMYYTH-nw/p.jpeg?fv_content=true&amp;size_mode=5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476596" y="980728"/>
            <a:ext cx="359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… less accessible</a:t>
            </a:r>
          </a:p>
          <a:p>
            <a:r>
              <a:rPr lang="en-GB" sz="2800" dirty="0"/>
              <a:t>… difficult</a:t>
            </a:r>
          </a:p>
          <a:p>
            <a:r>
              <a:rPr lang="en-GB" sz="2800" dirty="0"/>
              <a:t>… requires intuition and “common sense”</a:t>
            </a:r>
          </a:p>
        </p:txBody>
      </p:sp>
      <p:pic>
        <p:nvPicPr>
          <p:cNvPr id="20" name="Picture 19" descr="Question mark on green pastel background">
            <a:extLst>
              <a:ext uri="{FF2B5EF4-FFF2-40B4-BE49-F238E27FC236}">
                <a16:creationId xmlns:a16="http://schemas.microsoft.com/office/drawing/2014/main" id="{B24D4789-45F0-7143-B5EA-E9A023C93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14" y="3832369"/>
            <a:ext cx="1190366" cy="8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9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12" y="2823235"/>
            <a:ext cx="3528392" cy="3528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9" y="1823533"/>
            <a:ext cx="4177841" cy="279219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/>
              <a:t>Yeah… and?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67808" y="476673"/>
            <a:ext cx="2664296" cy="3202947"/>
          </a:xfrm>
        </p:spPr>
      </p:pic>
    </p:spTree>
    <p:extLst>
      <p:ext uri="{BB962C8B-B14F-4D97-AF65-F5344CB8AC3E}">
        <p14:creationId xmlns:p14="http://schemas.microsoft.com/office/powerpoint/2010/main" val="273146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latin typeface="Arial"/>
                <a:cs typeface="Arial"/>
              </a:rPr>
              <a:t>Why can’t you just treat semi-structured and structured data the same?</a:t>
            </a:r>
            <a:endParaRPr lang="en-US" sz="2700" dirty="0"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7404" y="1844825"/>
            <a:ext cx="9858894" cy="3447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tools won’t 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Forcing the tools to “sort of” work can be a real pain and waste of time!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Documenting the process is very difficult which makes for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Poor replicability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Hard to understand methods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Hard to visualise results</a:t>
            </a:r>
          </a:p>
          <a:p>
            <a:pPr lvl="1"/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First, you need to turn semi-structured data into structured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There are tools to help you do that. </a:t>
            </a:r>
          </a:p>
          <a:p>
            <a:pPr lvl="1"/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53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latin typeface="Arial"/>
                <a:cs typeface="Arial"/>
              </a:rPr>
              <a:t>What are those tools?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245080"/>
            <a:ext cx="8244408" cy="463219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E1A9F2-B004-4588-8BD0-7B94056FB7F4}"/>
              </a:ext>
            </a:extLst>
          </p:cNvPr>
          <p:cNvSpPr/>
          <p:nvPr/>
        </p:nvSpPr>
        <p:spPr>
          <a:xfrm>
            <a:off x="1775520" y="1243584"/>
            <a:ext cx="2118008" cy="21122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B7C40-E7A8-499A-9B38-A95523966E43}"/>
              </a:ext>
            </a:extLst>
          </p:cNvPr>
          <p:cNvSpPr txBox="1"/>
          <p:nvPr/>
        </p:nvSpPr>
        <p:spPr>
          <a:xfrm>
            <a:off x="1703513" y="2849499"/>
            <a:ext cx="230425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solidFill>
                  <a:srgbClr val="C00000"/>
                </a:solidFill>
              </a:rPr>
              <a:t>Semi-structured data</a:t>
            </a:r>
            <a:endParaRPr lang="en-US" sz="1600" b="1">
              <a:solidFill>
                <a:srgbClr val="C00000"/>
              </a:solidFill>
            </a:endParaRPr>
          </a:p>
        </p:txBody>
      </p:sp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id="{A5E1A9F2-B004-4588-8BD0-7B94056FB7F4}"/>
              </a:ext>
            </a:extLst>
          </p:cNvPr>
          <p:cNvSpPr/>
          <p:nvPr/>
        </p:nvSpPr>
        <p:spPr>
          <a:xfrm>
            <a:off x="6786304" y="2780928"/>
            <a:ext cx="3126120" cy="2040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B7C40-E7A8-499A-9B38-A95523966E43}"/>
              </a:ext>
            </a:extLst>
          </p:cNvPr>
          <p:cNvSpPr txBox="1"/>
          <p:nvPr/>
        </p:nvSpPr>
        <p:spPr>
          <a:xfrm>
            <a:off x="7536160" y="4437112"/>
            <a:ext cx="19442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C00000"/>
                </a:solidFill>
              </a:rPr>
              <a:t>Structured data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8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/>
              <a:t>Text-mining in four steps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Retrieval 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Processing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Extraction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81" y="359762"/>
            <a:ext cx="4896544" cy="3672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81" y="4347293"/>
            <a:ext cx="64875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SEARCH</a:t>
            </a:r>
            <a:br>
              <a:rPr lang="en-GB" sz="2000" dirty="0"/>
            </a:br>
            <a:r>
              <a:rPr lang="en-GB" sz="2000" dirty="0"/>
              <a:t>Source = Twitter</a:t>
            </a:r>
          </a:p>
          <a:p>
            <a:r>
              <a:rPr lang="en-GB" sz="2000" dirty="0"/>
              <a:t>Date = 01/01/2019 to 31/12/2022</a:t>
            </a:r>
          </a:p>
          <a:p>
            <a:r>
              <a:rPr lang="en-GB" sz="2000" dirty="0"/>
              <a:t>Keywords = “negative” AND “fatigue” AND</a:t>
            </a:r>
          </a:p>
          <a:p>
            <a:r>
              <a:rPr lang="en-GB" sz="2000" dirty="0"/>
              <a:t>                    “north” AND “England” AND “lockdown”</a:t>
            </a:r>
          </a:p>
        </p:txBody>
      </p:sp>
    </p:spTree>
    <p:extLst>
      <p:ext uri="{BB962C8B-B14F-4D97-AF65-F5344CB8AC3E}">
        <p14:creationId xmlns:p14="http://schemas.microsoft.com/office/powerpoint/2010/main" val="28199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/>
              <a:t>Text-mining in four steps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Retrieval </a:t>
            </a:r>
          </a:p>
          <a:p>
            <a:pPr marL="342900" indent="-342900">
              <a:buAutoNum type="arabicPeriod"/>
            </a:pPr>
            <a:r>
              <a:rPr lang="en-GB" sz="2000" dirty="0"/>
              <a:t>Processing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Extraction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85" y="160256"/>
            <a:ext cx="5876058" cy="3657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2830" y="3817554"/>
            <a:ext cx="8345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Raw data  - - - &gt; 1 file/row/database entry per tweet/document/webpage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2830" y="4349165"/>
            <a:ext cx="8345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Basic NLP – correct spelling, </a:t>
            </a:r>
          </a:p>
          <a:p>
            <a:r>
              <a:rPr lang="en-GB" sz="2000" dirty="0"/>
              <a:t>                     remove capitalisation, </a:t>
            </a:r>
          </a:p>
          <a:p>
            <a:r>
              <a:rPr lang="en-GB" sz="2000" dirty="0"/>
              <a:t>                     substitute acronyms or alternate references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2830" y="5357426"/>
            <a:ext cx="8345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More  NLP – classify words by grammatical category, </a:t>
            </a:r>
          </a:p>
          <a:p>
            <a:r>
              <a:rPr lang="en-GB" sz="2000" dirty="0"/>
              <a:t>                     disambiguate meaning by context,</a:t>
            </a:r>
          </a:p>
          <a:p>
            <a:r>
              <a:rPr lang="en-GB" sz="2000" dirty="0"/>
              <a:t>                     parse sentences and mark up structure</a:t>
            </a:r>
          </a:p>
        </p:txBody>
      </p:sp>
    </p:spTree>
    <p:extLst>
      <p:ext uri="{BB962C8B-B14F-4D97-AF65-F5344CB8AC3E}">
        <p14:creationId xmlns:p14="http://schemas.microsoft.com/office/powerpoint/2010/main" val="19658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/>
              <a:t>Text-mining in four steps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Retrieval </a:t>
            </a:r>
          </a:p>
          <a:p>
            <a:pPr marL="342900" indent="-342900">
              <a:buAutoNum type="arabicPeriod"/>
            </a:pPr>
            <a:r>
              <a:rPr lang="en-GB" sz="2000" dirty="0"/>
              <a:t>Processing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Extraction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7808" y="1187460"/>
            <a:ext cx="648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“The chef cooks </a:t>
            </a:r>
            <a:r>
              <a:rPr lang="en-GB" sz="2000" dirty="0" err="1"/>
              <a:t>teh</a:t>
            </a:r>
            <a:r>
              <a:rPr lang="en-GB" sz="2000" dirty="0"/>
              <a:t> soup”.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82" y="1512710"/>
            <a:ext cx="4627915" cy="3644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25250" y="5186009"/>
            <a:ext cx="9327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[S: [NP: [D: the] [</a:t>
            </a:r>
            <a:r>
              <a:rPr lang="en-GB" sz="2000" dirty="0" err="1"/>
              <a:t>N:chef</a:t>
            </a:r>
            <a:r>
              <a:rPr lang="en-GB" sz="2000" dirty="0"/>
              <a:t>]] [VP: [V: cook (singular, present) [NP: [D: the] [</a:t>
            </a:r>
            <a:r>
              <a:rPr lang="en-GB" sz="2000" dirty="0" err="1"/>
              <a:t>N:soup</a:t>
            </a:r>
            <a:r>
              <a:rPr lang="en-GB" sz="2000" dirty="0"/>
              <a:t>]]]]</a:t>
            </a:r>
          </a:p>
        </p:txBody>
      </p:sp>
    </p:spTree>
    <p:extLst>
      <p:ext uri="{BB962C8B-B14F-4D97-AF65-F5344CB8AC3E}">
        <p14:creationId xmlns:p14="http://schemas.microsoft.com/office/powerpoint/2010/main" val="59373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Can you hear us?</a:t>
            </a:r>
          </a:p>
        </p:txBody>
      </p:sp>
      <p:sp>
        <p:nvSpPr>
          <p:cNvPr id="4" name="Oval Callou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1562" y="2065552"/>
            <a:ext cx="3965158" cy="3038463"/>
          </a:xfrm>
          <a:prstGeom prst="wedgeEllipseCallout">
            <a:avLst/>
          </a:prstGeom>
          <a:gradFill>
            <a:gsLst>
              <a:gs pos="49000">
                <a:srgbClr val="7030A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858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/>
              <a:t>Text-mining in four steps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Retrieval 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Processing</a:t>
            </a:r>
          </a:p>
          <a:p>
            <a:pPr marL="342900" indent="-342900">
              <a:buAutoNum type="arabicPeriod"/>
            </a:pPr>
            <a:r>
              <a:rPr lang="en-GB" sz="2000" dirty="0"/>
              <a:t>Extraction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03" y="300488"/>
            <a:ext cx="6319089" cy="3875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4914" y="4366280"/>
            <a:ext cx="648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(Relative) word counts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4914" y="4717028"/>
            <a:ext cx="648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Equivalency suggestions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94914" y="5077068"/>
            <a:ext cx="648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Relationship discovery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94914" y="5437108"/>
            <a:ext cx="648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Automatic categorisation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914" y="5837218"/>
            <a:ext cx="648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57470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/>
              <a:t>Text-mining in four steps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Retrieval 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Processing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Extraction</a:t>
            </a:r>
          </a:p>
          <a:p>
            <a:pPr marL="342900" indent="-342900">
              <a:buAutoNum type="arabicPeriod"/>
            </a:pPr>
            <a:r>
              <a:rPr lang="en-GB" sz="2000" dirty="0"/>
              <a:t>Insight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18" y="183356"/>
            <a:ext cx="5565304" cy="3710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8" y="3214306"/>
            <a:ext cx="5355482" cy="3570321"/>
          </a:xfrm>
          <a:prstGeom prst="rect">
            <a:avLst/>
          </a:prstGeom>
        </p:spPr>
      </p:pic>
      <p:sp>
        <p:nvSpPr>
          <p:cNvPr id="6" name="Smiley Face 5"/>
          <p:cNvSpPr/>
          <p:nvPr/>
        </p:nvSpPr>
        <p:spPr>
          <a:xfrm>
            <a:off x="3375649" y="5523701"/>
            <a:ext cx="278581" cy="278581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98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362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2700" dirty="0"/>
              <a:t>Text-mining – One simple 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7655" y="1150883"/>
            <a:ext cx="11195445" cy="563374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Retrieval 		Download 10 days of tweets from 20 users.  </a:t>
            </a:r>
          </a:p>
          <a:p>
            <a:pPr marL="0" indent="0">
              <a:buNone/>
            </a:pPr>
            <a:r>
              <a:rPr lang="en-GB" sz="2000" dirty="0"/>
              <a:t>			Download trending hashtags for those same 10 days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2. Processing         	Remove everything that isn’t a hashtag (punctuation, trailing whitespace)</a:t>
            </a:r>
          </a:p>
          <a:p>
            <a:pPr marL="1971675" lvl="6" indent="0">
              <a:buNone/>
            </a:pPr>
            <a:r>
              <a:rPr lang="en-GB" sz="2000" dirty="0"/>
              <a:t>	Store individual hashtags in data frame labelled by date and author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3. Extraction                         Compare tweeted hashtags to trending list – by time, by volume, etc.</a:t>
            </a:r>
          </a:p>
          <a:p>
            <a:pPr marL="0" indent="0">
              <a:buNone/>
            </a:pPr>
            <a:r>
              <a:rPr lang="en-GB" sz="2000" dirty="0"/>
              <a:t>			Calculate a “trendiness score” for authors based on degree of match 	  			 	and timing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4. Insight		Explain what a trendiness score measures – </a:t>
            </a:r>
          </a:p>
          <a:p>
            <a:pPr marL="0" indent="0">
              <a:buNone/>
            </a:pPr>
            <a:r>
              <a:rPr lang="en-GB" sz="2000" dirty="0"/>
              <a:t>			Influencer status? Finger-on-the-pulse-ness? </a:t>
            </a:r>
          </a:p>
          <a:p>
            <a:pPr marL="0" indent="0">
              <a:buNone/>
            </a:pPr>
            <a:r>
              <a:rPr lang="en-GB" sz="2000" dirty="0"/>
              <a:t>			Tendency to jump on bandwagons? 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11029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4880" y="-86287"/>
            <a:ext cx="10515600" cy="1325563"/>
          </a:xfrm>
        </p:spPr>
        <p:txBody>
          <a:bodyPr>
            <a:normAutofit/>
          </a:bodyPr>
          <a:lstStyle/>
          <a:p>
            <a:r>
              <a:rPr lang="en-GB" sz="2700" dirty="0"/>
              <a:t>Text-mining – A more complex example (“</a:t>
            </a:r>
            <a:r>
              <a:rPr lang="en-GB" sz="1800" i="1" dirty="0"/>
              <a:t>Semantic relations for problem-oriented medical records, </a:t>
            </a:r>
            <a:r>
              <a:rPr lang="en-GB" sz="1800" i="1" dirty="0" err="1"/>
              <a:t>Uzuner</a:t>
            </a:r>
            <a:r>
              <a:rPr lang="en-GB" sz="1800" i="1" dirty="0"/>
              <a:t> et al 2010”</a:t>
            </a:r>
            <a:r>
              <a:rPr lang="en-GB" sz="2700" dirty="0"/>
              <a:t>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35360" y="1052736"/>
            <a:ext cx="11094640" cy="514116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Retrieval  	     Downloaded two sets of medical discharge summaries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Processing. 	    </a:t>
            </a:r>
            <a:r>
              <a:rPr lang="en-GB" sz="2000" dirty="0">
                <a:cs typeface="Arial" panose="020B0604020202020204" pitchFamily="34" charset="0"/>
              </a:rPr>
              <a:t>Discharge summaries -&gt; sentences -&gt; tokens -&gt; process that match verbs, 			    structures   and relationship </a:t>
            </a:r>
            <a:r>
              <a:rPr lang="en-GB" sz="1600" dirty="0">
                <a:cs typeface="Arial" panose="020B0604020202020204" pitchFamily="34" charset="0"/>
              </a:rPr>
              <a:t>(</a:t>
            </a:r>
            <a:r>
              <a:rPr lang="en-GB" sz="2000" dirty="0"/>
              <a:t>surface, lexical, and syntactic features)</a:t>
            </a:r>
            <a:endParaRPr lang="en-GB" sz="1600" dirty="0"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GB" sz="2400" dirty="0"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AutoNum type="arabicPeriod"/>
            </a:pPr>
            <a:r>
              <a:rPr lang="en-GB" sz="2000" dirty="0">
                <a:cs typeface="Arial" panose="020B0604020202020204" pitchFamily="34" charset="0"/>
              </a:rPr>
              <a:t>Extraction.           </a:t>
            </a:r>
            <a:r>
              <a:rPr lang="en-GB" sz="1800" dirty="0">
                <a:cs typeface="Arial" panose="020B0604020202020204" pitchFamily="34" charset="0"/>
              </a:rPr>
              <a:t>Compared tokens from within-sentences and tokens in concept 					      to identify the relationship between problem-	 oriented records</a:t>
            </a:r>
          </a:p>
          <a:p>
            <a:pPr marL="342900" indent="-342900">
              <a:buAutoNum type="arabicPeriod"/>
            </a:pPr>
            <a:endParaRPr lang="en-GB" sz="24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dirty="0">
                <a:cs typeface="Arial" panose="020B0604020202020204" pitchFamily="34" charset="0"/>
              </a:rPr>
              <a:t>4. Insight 	    </a:t>
            </a:r>
            <a:r>
              <a:rPr lang="en-GB" sz="2000" dirty="0">
                <a:cs typeface="Arial" panose="020B0604020202020204" pitchFamily="34" charset="0"/>
              </a:rPr>
              <a:t>These results are promising for semantic indexing of medical records. They 			     imply that we can take advantage of lexical patterns in discharge summaries 			      for relation classification at a sentence level</a:t>
            </a:r>
            <a:endParaRPr lang="en-GB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31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/>
              <a:t>Text-mining Pros and Cons</a:t>
            </a:r>
            <a:br>
              <a:rPr lang="en-GB" sz="2700" dirty="0"/>
            </a:br>
            <a:endParaRPr lang="en-GB" sz="27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80300" y="1103586"/>
            <a:ext cx="10972800" cy="5681041"/>
          </a:xfrm>
        </p:spPr>
        <p:txBody>
          <a:bodyPr>
            <a:normAutofit/>
          </a:bodyPr>
          <a:lstStyle/>
          <a:p>
            <a:r>
              <a:rPr lang="en-GB" sz="2400" dirty="0"/>
              <a:t>Pros:</a:t>
            </a:r>
          </a:p>
          <a:p>
            <a:pPr lvl="1"/>
            <a:r>
              <a:rPr lang="en-GB" sz="2400" dirty="0"/>
              <a:t>Large scale approach to difficult stuff</a:t>
            </a:r>
          </a:p>
          <a:p>
            <a:pPr lvl="1"/>
            <a:r>
              <a:rPr lang="en-GB" sz="2400" dirty="0"/>
              <a:t>Can see detail of sub-groups</a:t>
            </a:r>
          </a:p>
          <a:p>
            <a:pPr lvl="1"/>
            <a:r>
              <a:rPr lang="en-GB" sz="2400" dirty="0"/>
              <a:t>Novel application </a:t>
            </a:r>
          </a:p>
          <a:p>
            <a:pPr lvl="1"/>
            <a:endParaRPr lang="en-GB" sz="2400" dirty="0"/>
          </a:p>
          <a:p>
            <a:r>
              <a:rPr lang="en-GB" sz="2400" dirty="0"/>
              <a:t>Cons:</a:t>
            </a:r>
          </a:p>
          <a:p>
            <a:pPr lvl="1"/>
            <a:r>
              <a:rPr lang="en-GB" sz="2400" dirty="0"/>
              <a:t>Needs a large corpus </a:t>
            </a:r>
          </a:p>
          <a:p>
            <a:pPr lvl="1"/>
            <a:r>
              <a:rPr lang="en-GB" sz="2400" dirty="0"/>
              <a:t>May need a lot of manually created training data</a:t>
            </a:r>
          </a:p>
          <a:p>
            <a:pPr lvl="1"/>
            <a:r>
              <a:rPr lang="en-GB" sz="2400" dirty="0"/>
              <a:t>Lack of human interaction or supervision</a:t>
            </a:r>
          </a:p>
          <a:p>
            <a:pPr lvl="1"/>
            <a:r>
              <a:rPr lang="en-GB" sz="2400" dirty="0"/>
              <a:t>Unclear what questions it can/cannot address</a:t>
            </a:r>
          </a:p>
          <a:p>
            <a:pPr lvl="1"/>
            <a:r>
              <a:rPr lang="en-GB" sz="2400" dirty="0"/>
              <a:t>Lops off a bunch of structure or information that is hard to capture/amplify</a:t>
            </a:r>
          </a:p>
        </p:txBody>
      </p:sp>
    </p:spTree>
    <p:extLst>
      <p:ext uri="{BB962C8B-B14F-4D97-AF65-F5344CB8AC3E}">
        <p14:creationId xmlns:p14="http://schemas.microsoft.com/office/powerpoint/2010/main" val="1984160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/>
              <a:t>Text-mining can’t (yet) provide expert level insight</a:t>
            </a:r>
          </a:p>
        </p:txBody>
      </p:sp>
      <p:sp>
        <p:nvSpPr>
          <p:cNvPr id="2" name="AutoShape 2" descr="https://previews.dropbox.com/p/thumb/AAuhdJQz4jy1PUYX6InFvemDKtJtd6aWxR240KBKfj_tGkR6ga93VzFTtuOsu3d1uYGRCurMzxPnIUvD2px0tnYK-387KvvZWPb6xM-RTa1ZmeuYot6ZlW8p0nysJDnznEykd2B9MUWjbMtINghNl7YN6A7dtGiOa9SCBUCYLzNmnnfB_pCN31k8sI0SQXA2tN_-rMtTIQyIUZaWkO0VzOT7AY2SuKSZcw7D-wPUmidVJ6HXwdNBh8jztYJWrE7F7T1O6Q57lhpR-kj9Vj2yAb71mPfmpTlp4QEFPwYfAVU7lDBkOe2DAX-OLRrnCORFl1GuN-VRuwLw0ijuvaOnfoIdoc6EsxhNjqwHNPMYYTH-nw/p.jpeg?fv_content=true&amp;size_mode=5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 descr="Image result for knowle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5" y="1124744"/>
            <a:ext cx="4837363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96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latin typeface="Arial"/>
                <a:cs typeface="Arial"/>
              </a:rPr>
              <a:t>But it text-mining does…</a:t>
            </a:r>
            <a:endParaRPr lang="en-US" dirty="0"/>
          </a:p>
        </p:txBody>
      </p:sp>
      <p:sp>
        <p:nvSpPr>
          <p:cNvPr id="2" name="AutoShape 2" descr="https://previews.dropbox.com/p/thumb/AAuhdJQz4jy1PUYX6InFvemDKtJtd6aWxR240KBKfj_tGkR6ga93VzFTtuOsu3d1uYGRCurMzxPnIUvD2px0tnYK-387KvvZWPb6xM-RTa1ZmeuYot6ZlW8p0nysJDnznEykd2B9MUWjbMtINghNl7YN6A7dtGiOa9SCBUCYLzNmnnfB_pCN31k8sI0SQXA2tN_-rMtTIQyIUZaWkO0VzOT7AY2SuKSZcw7D-wPUmidVJ6HXwdNBh8jztYJWrE7F7T1O6Q57lhpR-kj9Vj2yAb71mPfmpTlp4QEFPwYfAVU7lDBkOe2DAX-OLRrnCORFl1GuN-VRuwLw0ijuvaOnfoIdoc6EsxhNjqwHNPMYYTH-nw/p.jpeg?fv_content=true&amp;size_mode=5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D823CEE-0CE7-49CA-8525-4C382136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03" y="1097450"/>
            <a:ext cx="10059478" cy="49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4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latin typeface="Arial"/>
                <a:cs typeface="Arial"/>
              </a:rPr>
              <a:t>Citations and recommendations</a:t>
            </a:r>
          </a:p>
        </p:txBody>
      </p:sp>
      <p:sp>
        <p:nvSpPr>
          <p:cNvPr id="2" name="AutoShape 2" descr="https://previews.dropbox.com/p/thumb/AAuhdJQz4jy1PUYX6InFvemDKtJtd6aWxR240KBKfj_tGkR6ga93VzFTtuOsu3d1uYGRCurMzxPnIUvD2px0tnYK-387KvvZWPb6xM-RTa1ZmeuYot6ZlW8p0nysJDnznEykd2B9MUWjbMtINghNl7YN6A7dtGiOa9SCBUCYLzNmnnfB_pCN31k8sI0SQXA2tN_-rMtTIQyIUZaWkO0VzOT7AY2SuKSZcw7D-wPUmidVJ6HXwdNBh8jztYJWrE7F7T1O6Q57lhpR-kj9Vj2yAb71mPfmpTlp4QEFPwYfAVU7lDBkOe2DAX-OLRrnCORFl1GuN-VRuwLw0ijuvaOnfoIdoc6EsxhNjqwHNPMYYTH-nw/p.jpeg?fv_content=true&amp;size_mode=5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B7AF44CB-006F-485B-A554-1EC2FA79B641}"/>
              </a:ext>
            </a:extLst>
          </p:cNvPr>
          <p:cNvSpPr txBox="1">
            <a:spLocks/>
          </p:cNvSpPr>
          <p:nvPr/>
        </p:nvSpPr>
        <p:spPr>
          <a:xfrm>
            <a:off x="406401" y="1166134"/>
            <a:ext cx="10149304" cy="38390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Arial"/>
                <a:cs typeface="Arial"/>
              </a:rPr>
              <a:t>Cited academic paper</a:t>
            </a:r>
          </a:p>
          <a:p>
            <a:r>
              <a:rPr lang="en-GB" sz="1600" dirty="0">
                <a:latin typeface="Arial"/>
                <a:cs typeface="Arial"/>
              </a:rPr>
              <a:t>Predicting the Present with Google Trends. Choi and Varian, 2012.</a:t>
            </a:r>
            <a:endParaRPr lang="en-US" sz="1600" dirty="0">
              <a:cs typeface="Arial"/>
            </a:endParaRPr>
          </a:p>
          <a:p>
            <a:pPr marL="0" indent="0">
              <a:buNone/>
            </a:pPr>
            <a:r>
              <a:rPr lang="en-GB" sz="1600" dirty="0">
                <a:latin typeface="Arial"/>
                <a:cs typeface="Arial"/>
                <a:hlinkClick r:id="rId3"/>
              </a:rPr>
              <a:t>https://doi.org/10.1111/j.1475-4932.2012.00809.x</a:t>
            </a:r>
            <a:endParaRPr lang="en-GB" sz="16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GB" sz="1600" dirty="0">
                <a:latin typeface="Arial"/>
                <a:cs typeface="Arial"/>
              </a:rPr>
              <a:t>- Semantic relations for problem-oriented medical records. </a:t>
            </a:r>
            <a:r>
              <a:rPr lang="en-GB" sz="1600" dirty="0">
                <a:latin typeface="Arial"/>
                <a:cs typeface="Arial"/>
                <a:hlinkClick r:id="rId4"/>
              </a:rPr>
              <a:t>https://www.ncbi.nlm.nih.gov/pmc/articles/PMC2948592/</a:t>
            </a:r>
            <a:r>
              <a:rPr lang="en-GB" sz="1600" dirty="0">
                <a:latin typeface="Arial"/>
                <a:cs typeface="Arial"/>
              </a:rPr>
              <a:t> </a:t>
            </a:r>
            <a:endParaRPr lang="en-GB" sz="1600" dirty="0">
              <a:cs typeface="Arial"/>
            </a:endParaRPr>
          </a:p>
          <a:p>
            <a:endParaRPr lang="en-GB" sz="16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GB" sz="1800" dirty="0">
                <a:latin typeface="Arial"/>
                <a:cs typeface="Arial"/>
              </a:rPr>
              <a:t>Recommendations for Python</a:t>
            </a:r>
          </a:p>
          <a:p>
            <a:r>
              <a:rPr lang="en-GB" sz="1600" dirty="0">
                <a:latin typeface="Arial"/>
                <a:cs typeface="Arial"/>
              </a:rPr>
              <a:t>Programming with Python for Social Scientists. Brooker, 2020.</a:t>
            </a:r>
            <a:endParaRPr lang="en-GB" sz="1600" dirty="0">
              <a:cs typeface="Arial"/>
            </a:endParaRPr>
          </a:p>
          <a:p>
            <a:pPr marL="0" indent="0">
              <a:buNone/>
            </a:pPr>
            <a:r>
              <a:rPr lang="en-GB" sz="1600" dirty="0">
                <a:latin typeface="Arial"/>
                <a:cs typeface="Arial"/>
                <a:hlinkClick r:id="rId5"/>
              </a:rPr>
              <a:t>https://study.sagepub.com/brooker</a:t>
            </a:r>
            <a:endParaRPr lang="en-GB" sz="1600" dirty="0">
              <a:cs typeface="Arial"/>
            </a:endParaRPr>
          </a:p>
          <a:p>
            <a:r>
              <a:rPr lang="en-GB" sz="1600" dirty="0">
                <a:latin typeface="Arial"/>
                <a:cs typeface="Arial"/>
              </a:rPr>
              <a:t>Automate the Boring Stuff with Python: Practical Programming for Total Beginners, Sweigart, 2019. ISBN-13: 9781593279929</a:t>
            </a:r>
            <a:endParaRPr lang="en-GB" sz="1600" dirty="0">
              <a:cs typeface="Arial"/>
            </a:endParaRPr>
          </a:p>
          <a:p>
            <a:r>
              <a:rPr lang="en-GB" sz="1600" dirty="0" err="1">
                <a:latin typeface="Arial"/>
                <a:cs typeface="Arial"/>
              </a:rPr>
              <a:t>SentDex</a:t>
            </a:r>
            <a:r>
              <a:rPr lang="en-GB" sz="1600" dirty="0">
                <a:latin typeface="Arial"/>
                <a:cs typeface="Arial"/>
              </a:rPr>
              <a:t>, python programming tutorials on YouTube </a:t>
            </a:r>
            <a:r>
              <a:rPr lang="en-GB" sz="1600" dirty="0">
                <a:latin typeface="Arial"/>
                <a:cs typeface="Arial"/>
                <a:hlinkClick r:id="rId6"/>
              </a:rPr>
              <a:t>https://www.youtube.com/user/sentdex</a:t>
            </a:r>
            <a:endParaRPr lang="en-GB" sz="1600" dirty="0">
              <a:latin typeface="Arial"/>
              <a:cs typeface="Arial"/>
            </a:endParaRPr>
          </a:p>
          <a:p>
            <a:endParaRPr lang="en-GB" sz="16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GB" sz="1800" dirty="0">
                <a:latin typeface="Arial"/>
                <a:cs typeface="Arial"/>
              </a:rPr>
              <a:t>Recommendations for R</a:t>
            </a:r>
          </a:p>
          <a:p>
            <a:r>
              <a:rPr lang="en-GB" sz="1600" dirty="0" err="1">
                <a:latin typeface="Arial"/>
                <a:cs typeface="Arial"/>
              </a:rPr>
              <a:t>Quanteda</a:t>
            </a:r>
            <a:r>
              <a:rPr lang="en-GB" sz="1600" dirty="0">
                <a:latin typeface="Arial"/>
                <a:cs typeface="Arial"/>
              </a:rPr>
              <a:t>, an R package for text analysis </a:t>
            </a:r>
            <a:r>
              <a:rPr lang="en-GB" sz="1600" dirty="0">
                <a:latin typeface="Arial"/>
                <a:cs typeface="Arial"/>
                <a:hlinkClick r:id="rId7"/>
              </a:rPr>
              <a:t>https://quanteda.io/</a:t>
            </a:r>
            <a:endParaRPr lang="en-GB" sz="1600" dirty="0">
              <a:latin typeface="Arial"/>
              <a:cs typeface="Arial" pitchFamily="34" charset="0"/>
            </a:endParaRPr>
          </a:p>
          <a:p>
            <a:r>
              <a:rPr lang="en-GB" sz="1600" dirty="0">
                <a:latin typeface="Arial"/>
                <a:cs typeface="Arial"/>
              </a:rPr>
              <a:t>Text Mining with R, a free online book </a:t>
            </a:r>
            <a:r>
              <a:rPr lang="en-GB" sz="1600" u="sng" dirty="0">
                <a:latin typeface="Arial"/>
                <a:cs typeface="Arial"/>
                <a:hlinkClick r:id="rId8"/>
              </a:rPr>
              <a:t>https://www.tidytextmining.com/</a:t>
            </a:r>
            <a:endParaRPr lang="en-GB" sz="1600" dirty="0">
              <a:latin typeface="Arial"/>
              <a:cs typeface="Arial"/>
              <a:hlinkClick r:id="" action="ppaction://noaction"/>
            </a:endParaRPr>
          </a:p>
          <a:p>
            <a:endParaRPr lang="en-GB" sz="1600" dirty="0">
              <a:latin typeface="Arial"/>
              <a:cs typeface="Arial"/>
            </a:endParaRPr>
          </a:p>
          <a:p>
            <a:endParaRPr lang="en-GB" sz="2000" dirty="0">
              <a:latin typeface="Arial"/>
              <a:cs typeface="Arial" pitchFamily="34" charset="0"/>
            </a:endParaRPr>
          </a:p>
          <a:p>
            <a:endParaRPr lang="en-GB" sz="2000" dirty="0">
              <a:latin typeface="Arial"/>
              <a:cs typeface="Arial" pitchFamily="34" charset="0"/>
            </a:endParaRPr>
          </a:p>
          <a:p>
            <a:endParaRPr lang="en-GB" sz="2000" dirty="0">
              <a:latin typeface="Arial"/>
              <a:cs typeface="Arial" pitchFamily="34" charset="0"/>
            </a:endParaRPr>
          </a:p>
          <a:p>
            <a:endParaRPr lang="en-GB" sz="2000" dirty="0"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1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1276"/>
            <a:ext cx="7347646" cy="2558547"/>
          </a:xfrm>
        </p:spPr>
        <p:txBody>
          <a:bodyPr>
            <a:normAutofit fontScale="90000"/>
          </a:bodyPr>
          <a:lstStyle/>
          <a:p>
            <a:r>
              <a:rPr lang="en-GB" dirty="0"/>
              <a:t>Material for Tuesday the 1</a:t>
            </a:r>
            <a:r>
              <a:rPr lang="en-GB" baseline="30000" dirty="0"/>
              <a:t>st</a:t>
            </a:r>
            <a:r>
              <a:rPr lang="en-GB" dirty="0"/>
              <a:t>  of November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419089"/>
            <a:ext cx="9010206" cy="2737635"/>
          </a:xfrm>
        </p:spPr>
        <p:txBody>
          <a:bodyPr>
            <a:normAutofit/>
          </a:bodyPr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GitHub: </a:t>
            </a:r>
          </a:p>
          <a:p>
            <a:r>
              <a:rPr lang="en-GB" dirty="0">
                <a:hlinkClick r:id="rId3"/>
              </a:rPr>
              <a:t>https://github.com/UKDataServiceOpen/Text-Mining-Health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687C5-7511-7743-B429-3BDBE272F28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2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1708693" y="1515810"/>
            <a:ext cx="7231564" cy="3826380"/>
          </a:xfrm>
        </p:spPr>
        <p:txBody>
          <a:bodyPr>
            <a:normAutofit fontScale="92500" lnSpcReduction="20000"/>
          </a:bodyPr>
          <a:lstStyle/>
          <a:p>
            <a:r>
              <a:rPr lang="en-GB" u="sng" dirty="0">
                <a:solidFill>
                  <a:srgbClr val="050AEB"/>
                </a:solidFill>
                <a:hlinkClick r:id="rId3"/>
              </a:rPr>
              <a:t>Nadia.kennar @manchester.ac.uk</a:t>
            </a:r>
            <a:endParaRPr lang="en-GB" u="sng" dirty="0">
              <a:solidFill>
                <a:srgbClr val="050AEB"/>
              </a:solidFill>
            </a:endParaRPr>
          </a:p>
          <a:p>
            <a:r>
              <a:rPr lang="en-GB" u="sng" dirty="0">
                <a:solidFill>
                  <a:srgbClr val="050AEB"/>
                </a:solidFill>
                <a:hlinkClick r:id="rId4"/>
              </a:rPr>
              <a:t>Louise.capener@manchester.ac.uk</a:t>
            </a:r>
            <a:r>
              <a:rPr lang="en-GB" u="sng" dirty="0">
                <a:solidFill>
                  <a:srgbClr val="050AEB"/>
                </a:solidFill>
              </a:rPr>
              <a:t> </a:t>
            </a:r>
          </a:p>
          <a:p>
            <a:r>
              <a:rPr lang="en-GB" u="sng" dirty="0">
                <a:solidFill>
                  <a:srgbClr val="050AEB"/>
                </a:solidFill>
                <a:hlinkClick r:id="rId5"/>
              </a:rPr>
              <a:t>Julia.kasmire@manchester.ac.uk</a:t>
            </a:r>
            <a:r>
              <a:rPr lang="en-GB" u="sng" dirty="0">
                <a:solidFill>
                  <a:srgbClr val="050AEB"/>
                </a:solidFill>
              </a:rPr>
              <a:t> </a:t>
            </a:r>
          </a:p>
          <a:p>
            <a:endParaRPr lang="en-GB" u="sng" dirty="0">
              <a:solidFill>
                <a:srgbClr val="050AEB"/>
              </a:solidFill>
            </a:endParaRPr>
          </a:p>
          <a:p>
            <a:endParaRPr lang="en-GB" dirty="0"/>
          </a:p>
          <a:p>
            <a:r>
              <a:rPr lang="en-GB" dirty="0"/>
              <a:t>@</a:t>
            </a:r>
            <a:r>
              <a:rPr lang="en-GB" dirty="0" err="1"/>
              <a:t>NadiaKennar</a:t>
            </a:r>
            <a:endParaRPr lang="en-GB" dirty="0"/>
          </a:p>
          <a:p>
            <a:r>
              <a:rPr lang="en-GB" dirty="0"/>
              <a:t>@</a:t>
            </a:r>
            <a:r>
              <a:rPr lang="en-GB" dirty="0" err="1"/>
              <a:t>CapenerLouise</a:t>
            </a:r>
            <a:r>
              <a:rPr lang="en-GB" dirty="0"/>
              <a:t> </a:t>
            </a:r>
          </a:p>
          <a:p>
            <a:r>
              <a:rPr lang="en-GB" dirty="0"/>
              <a:t>@</a:t>
            </a:r>
            <a:r>
              <a:rPr lang="en-GB" dirty="0" err="1"/>
              <a:t>JKasmireComplex</a:t>
            </a:r>
            <a:endParaRPr lang="en-GB" dirty="0"/>
          </a:p>
          <a:p>
            <a:r>
              <a:rPr lang="en-GB" dirty="0"/>
              <a:t>@</a:t>
            </a:r>
            <a:r>
              <a:rPr lang="en-GB" dirty="0" err="1"/>
              <a:t>UKDataService</a:t>
            </a:r>
            <a:endParaRPr lang="en-GB" dirty="0"/>
          </a:p>
          <a:p>
            <a:endParaRPr lang="en-GB" u="sng" dirty="0">
              <a:solidFill>
                <a:srgbClr val="050AEB"/>
              </a:solidFill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952328" y="1844825"/>
            <a:ext cx="5040312" cy="57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1949390" y="2744106"/>
            <a:ext cx="5040312" cy="72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9" y="3945933"/>
            <a:ext cx="1171256" cy="1171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AA1BE3-AB2D-434F-9895-190288F46582}"/>
              </a:ext>
            </a:extLst>
          </p:cNvPr>
          <p:cNvSpPr txBox="1"/>
          <p:nvPr/>
        </p:nvSpPr>
        <p:spPr>
          <a:xfrm>
            <a:off x="6379732" y="5064146"/>
            <a:ext cx="20591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Thank You!</a:t>
            </a:r>
          </a:p>
        </p:txBody>
      </p:sp>
      <p:pic>
        <p:nvPicPr>
          <p:cNvPr id="13" name="Picture 12" descr="Person holding mouse">
            <a:extLst>
              <a:ext uri="{FF2B5EF4-FFF2-40B4-BE49-F238E27FC236}">
                <a16:creationId xmlns:a16="http://schemas.microsoft.com/office/drawing/2014/main" id="{004FAC36-5D0B-CA42-B896-0449DCE2D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9" y="1736523"/>
            <a:ext cx="1189299" cy="7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0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34" y="518147"/>
            <a:ext cx="7272808" cy="2420888"/>
          </a:xfrm>
        </p:spPr>
        <p:txBody>
          <a:bodyPr>
            <a:normAutofit/>
          </a:bodyPr>
          <a:lstStyle/>
          <a:p>
            <a:r>
              <a:rPr lang="en-GB" sz="3500" dirty="0">
                <a:latin typeface="+mn-lt"/>
                <a:cs typeface="Arial" panose="020B0604020202020204" pitchFamily="34" charset="0"/>
              </a:rPr>
              <a:t>Can you hear us?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80074" y="2033203"/>
            <a:ext cx="8784236" cy="41127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latin typeface="+mn-lt"/>
                <a:cs typeface="Arial" panose="020B0604020202020204" pitchFamily="34" charset="0"/>
              </a:rPr>
              <a:t>If not:</a:t>
            </a:r>
          </a:p>
          <a:p>
            <a:pPr marL="857250" lvl="1" indent="-514350">
              <a:lnSpc>
                <a:spcPct val="150000"/>
              </a:lnSpc>
            </a:pPr>
            <a:r>
              <a:rPr lang="en-GB" dirty="0">
                <a:latin typeface="+mn-lt"/>
              </a:rPr>
              <a:t>Check your speaker/headset is plugged in / volume is on.</a:t>
            </a:r>
          </a:p>
          <a:p>
            <a:pPr marL="857250" lvl="1" indent="-514350">
              <a:lnSpc>
                <a:spcPct val="150000"/>
              </a:lnSpc>
            </a:pPr>
            <a:r>
              <a:rPr lang="en-GB" dirty="0">
                <a:latin typeface="+mn-lt"/>
              </a:rPr>
              <a:t>Click on audio to change to listening via phone</a:t>
            </a:r>
          </a:p>
          <a:p>
            <a:pPr marL="857250" lvl="1" indent="-514350">
              <a:lnSpc>
                <a:spcPct val="150000"/>
              </a:lnSpc>
            </a:pPr>
            <a:r>
              <a:rPr lang="en-GB" dirty="0">
                <a:latin typeface="+mn-lt"/>
              </a:rPr>
              <a:t>We are recording this webinar and will post it on YouTube (https://www.youtube.com/user/UKDATASERVICE)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sz="2800" dirty="0">
              <a:latin typeface="+mn-lt"/>
              <a:cs typeface="Arial" panose="020B0604020202020204" pitchFamily="34" charset="0"/>
            </a:endParaRPr>
          </a:p>
          <a:p>
            <a:endParaRPr lang="en-GB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324EE5-7DCA-0B4A-8C35-363748FCBF31}"/>
              </a:ext>
            </a:extLst>
          </p:cNvPr>
          <p:cNvSpPr/>
          <p:nvPr/>
        </p:nvSpPr>
        <p:spPr>
          <a:xfrm>
            <a:off x="-1363579" y="6145967"/>
            <a:ext cx="7888298" cy="8002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GB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University of Manchester, Cathie </a:t>
            </a:r>
            <a:r>
              <a:rPr lang="en-GB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Marshe</a:t>
            </a:r>
            <a:r>
              <a:rPr lang="en-GB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Institute, UK Data Service</a:t>
            </a:r>
          </a:p>
          <a:p>
            <a:pPr algn="r"/>
            <a:endParaRPr lang="en-GB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GB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GB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GB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70881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latin typeface="Arial"/>
                <a:cs typeface="Arial"/>
              </a:rPr>
              <a:t>You might also be interested in...</a:t>
            </a:r>
            <a:endParaRPr lang="en-GB" sz="2700" dirty="0"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516" y="1844825"/>
            <a:ext cx="10450775" cy="48382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ct val="20000"/>
              </a:spcBef>
            </a:pPr>
            <a:r>
              <a:rPr lang="en-GB" sz="2400" dirty="0">
                <a:latin typeface="Arial"/>
                <a:ea typeface="+mn-lt"/>
                <a:cs typeface="Arial"/>
              </a:rPr>
              <a:t>Recent - </a:t>
            </a:r>
            <a:endParaRPr lang="en-US" sz="2400" dirty="0">
              <a:latin typeface="Arial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latin typeface="Arial"/>
                <a:ea typeface="+mn-lt"/>
                <a:cs typeface="Arial"/>
              </a:rPr>
              <a:t>Mapping Crime Data in R: An Introduction to GIS and spatial data</a:t>
            </a:r>
            <a:endParaRPr lang="en-GB" sz="2000" dirty="0">
              <a:latin typeface="Arial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latin typeface="Arial"/>
                <a:ea typeface="+mn-lt"/>
                <a:cs typeface="Arial"/>
              </a:rPr>
              <a:t>Introduction to Machine Learning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latin typeface="Arial"/>
                <a:ea typeface="+mn-lt"/>
                <a:cs typeface="Arial"/>
              </a:rPr>
              <a:t>Code Demos</a:t>
            </a:r>
            <a:endParaRPr lang="en-GB" sz="2000" dirty="0">
              <a:latin typeface="Arial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latin typeface="Arial"/>
                <a:ea typeface="+mn-lt"/>
                <a:cs typeface="+mn-lt"/>
                <a:hlinkClick r:id="rId3"/>
              </a:rPr>
              <a:t>https://www.ukdataservice.ac.uk/news-and-events/events/past-events.aspx</a:t>
            </a:r>
            <a:endParaRPr lang="en-GB" sz="2000" dirty="0">
              <a:latin typeface="Arial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latin typeface="Arial"/>
                <a:ea typeface="+mn-lt"/>
                <a:cs typeface="+mn-lt"/>
                <a:hlinkClick r:id="rId4"/>
              </a:rPr>
              <a:t>https://www.youtube.com/user/UKDATASERVICE</a:t>
            </a:r>
            <a:endParaRPr lang="en-GB" sz="2000" dirty="0">
              <a:latin typeface="Arial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GB" dirty="0">
              <a:latin typeface="Arial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en-GB" sz="2400" dirty="0">
                <a:latin typeface="Arial"/>
                <a:cs typeface="Arial"/>
              </a:rPr>
              <a:t>Upcoming - </a:t>
            </a:r>
            <a:endParaRPr lang="en-GB" sz="2400" dirty="0">
              <a:latin typeface="Arial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Text-mining: Code demo (Python and R) 11</a:t>
            </a:r>
            <a:r>
              <a:rPr lang="en-GB" sz="2000" baseline="30000" dirty="0">
                <a:latin typeface="Arial"/>
                <a:cs typeface="Arial"/>
              </a:rPr>
              <a:t>th</a:t>
            </a:r>
            <a:r>
              <a:rPr lang="en-GB" sz="2000" dirty="0">
                <a:latin typeface="Arial"/>
                <a:cs typeface="Arial"/>
              </a:rPr>
              <a:t> November 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How to become a computational social scientist – 22/11/2022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Crime Surveys User Conference 7th December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Computational social science drop-in 13</a:t>
            </a:r>
            <a:r>
              <a:rPr lang="en-GB" sz="2000" baseline="30000" dirty="0">
                <a:latin typeface="Arial"/>
                <a:cs typeface="Arial"/>
              </a:rPr>
              <a:t>th</a:t>
            </a:r>
            <a:r>
              <a:rPr lang="en-GB" sz="2000" dirty="0">
                <a:latin typeface="Arial"/>
                <a:cs typeface="Arial"/>
              </a:rPr>
              <a:t> December </a:t>
            </a:r>
            <a:endParaRPr lang="en-GB" sz="2000" dirty="0">
              <a:latin typeface="Arial"/>
              <a:ea typeface="+mn-lt"/>
              <a:cs typeface="+mn-lt"/>
            </a:endParaRPr>
          </a:p>
          <a:p>
            <a:endParaRPr lang="en-GB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378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EF45-091E-604C-9381-C8D503B6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77" y="167901"/>
            <a:ext cx="10515600" cy="1325563"/>
          </a:xfrm>
        </p:spPr>
        <p:txBody>
          <a:bodyPr/>
          <a:lstStyle/>
          <a:p>
            <a:r>
              <a:rPr lang="en-US" dirty="0"/>
              <a:t>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7A571-38CE-B545-918B-F31CBEB66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7" y="1392543"/>
            <a:ext cx="5580529" cy="4584607"/>
          </a:xfrm>
        </p:spPr>
        <p:txBody>
          <a:bodyPr>
            <a:normAutofit fontScale="92500" lnSpcReduction="20000"/>
          </a:bodyPr>
          <a:lstStyle/>
          <a:p>
            <a:r>
              <a:rPr lang="en-US" sz="4100" b="1" dirty="0"/>
              <a:t>9</a:t>
            </a:r>
            <a:r>
              <a:rPr lang="en-US" sz="4100" b="1" baseline="30000" dirty="0"/>
              <a:t>th</a:t>
            </a:r>
            <a:r>
              <a:rPr lang="en-US" sz="4100" b="1" dirty="0"/>
              <a:t> November:</a:t>
            </a:r>
          </a:p>
          <a:p>
            <a:pPr lvl="1">
              <a:buFont typeface="Wingdings" pitchFamily="2" charset="2"/>
              <a:buChar char="§"/>
            </a:pPr>
            <a:r>
              <a:rPr lang="en-US" sz="3000" dirty="0"/>
              <a:t>Hour 1: 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Introduction to its main concepts </a:t>
            </a:r>
          </a:p>
          <a:p>
            <a:pPr lvl="2">
              <a:buFont typeface="Wingdings" pitchFamily="2" charset="2"/>
              <a:buChar char="§"/>
            </a:pPr>
            <a:r>
              <a:rPr lang="en-GB" sz="2400" dirty="0">
                <a:cs typeface="Arial" panose="020B0604020202020204" pitchFamily="34" charset="0"/>
              </a:rPr>
              <a:t>C</a:t>
            </a:r>
            <a:r>
              <a:rPr lang="en-GB" sz="2400" b="0" i="0" dirty="0">
                <a:effectLst/>
                <a:cs typeface="Arial" panose="020B0604020202020204" pitchFamily="34" charset="0"/>
              </a:rPr>
              <a:t>apturing and amplifying existing structure</a:t>
            </a:r>
            <a:endParaRPr lang="en-US" sz="2400" dirty="0">
              <a:cs typeface="Arial" panose="020B0604020202020204" pitchFamily="34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2400" dirty="0">
                <a:cs typeface="Arial" panose="020B0604020202020204" pitchFamily="34" charset="0"/>
              </a:rPr>
              <a:t>Structured vs unstructured 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>
                <a:cs typeface="Arial" panose="020B0604020202020204" pitchFamily="34" charset="0"/>
              </a:rPr>
              <a:t>Text-Mining in 4 Steps </a:t>
            </a:r>
          </a:p>
          <a:p>
            <a:pPr marL="914400" lvl="2" indent="0">
              <a:buNone/>
            </a:pPr>
            <a:endParaRPr lang="en-US" sz="2600" dirty="0"/>
          </a:p>
          <a:p>
            <a:pPr lvl="1">
              <a:buFont typeface="Wingdings" pitchFamily="2" charset="2"/>
              <a:buChar char="§"/>
            </a:pPr>
            <a:r>
              <a:rPr lang="en-US" sz="3000" dirty="0"/>
              <a:t>Hour 2: 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Steps in text-mining analysis 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Processing methods 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Basic NLP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Extraction </a:t>
            </a:r>
          </a:p>
          <a:p>
            <a:pPr lvl="2">
              <a:buFont typeface="Wingdings" pitchFamily="2" charset="2"/>
              <a:buChar char="§"/>
            </a:pPr>
            <a:endParaRPr lang="en-US" sz="2400" dirty="0"/>
          </a:p>
          <a:p>
            <a:pPr lvl="3"/>
            <a:endParaRPr lang="en-US" dirty="0"/>
          </a:p>
          <a:p>
            <a:pPr marL="1371600" lvl="3" indent="0">
              <a:buNone/>
            </a:pPr>
            <a:endParaRPr lang="en-US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2B7E7-8501-384F-9B68-C5F44984D323}"/>
              </a:ext>
            </a:extLst>
          </p:cNvPr>
          <p:cNvSpPr txBox="1"/>
          <p:nvPr/>
        </p:nvSpPr>
        <p:spPr>
          <a:xfrm>
            <a:off x="6566647" y="1308847"/>
            <a:ext cx="49305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11</a:t>
            </a:r>
            <a:r>
              <a:rPr lang="en-US" sz="3800" b="1" baseline="30000" dirty="0"/>
              <a:t>th</a:t>
            </a:r>
            <a:r>
              <a:rPr lang="en-US" sz="3800" b="1" dirty="0"/>
              <a:t> November: 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Hour 1: Python tutorial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Pre-processing 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Processing </a:t>
            </a:r>
          </a:p>
          <a:p>
            <a:pPr lvl="2"/>
            <a:r>
              <a:rPr lang="en-US" sz="2400" dirty="0"/>
              <a:t> </a:t>
            </a:r>
          </a:p>
          <a:p>
            <a:pPr lvl="2">
              <a:buFont typeface="Wingdings" pitchFamily="2" charset="2"/>
              <a:buChar char="§"/>
            </a:pPr>
            <a:endParaRPr lang="en-US" sz="2400" dirty="0"/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Hour 2: R tutorial 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Pre-processing 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Processing 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3A1723-BBA3-4F4C-829B-99F0F7C6343A}"/>
              </a:ext>
            </a:extLst>
          </p:cNvPr>
          <p:cNvCxnSpPr/>
          <p:nvPr/>
        </p:nvCxnSpPr>
        <p:spPr>
          <a:xfrm>
            <a:off x="5916706" y="1308847"/>
            <a:ext cx="0" cy="475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07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>
                <a:latin typeface="Arial"/>
                <a:cs typeface="Arial"/>
              </a:rPr>
              <a:t>Text-mining is a form of data-mining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24" y="1245080"/>
            <a:ext cx="8244408" cy="463219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E1A9F2-B004-4588-8BD0-7B94056FB7F4}"/>
              </a:ext>
            </a:extLst>
          </p:cNvPr>
          <p:cNvSpPr/>
          <p:nvPr/>
        </p:nvSpPr>
        <p:spPr>
          <a:xfrm>
            <a:off x="1889760" y="1243584"/>
            <a:ext cx="1920240" cy="21122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id="{A5E1A9F2-B004-4588-8BD0-7B94056FB7F4}"/>
              </a:ext>
            </a:extLst>
          </p:cNvPr>
          <p:cNvSpPr/>
          <p:nvPr/>
        </p:nvSpPr>
        <p:spPr>
          <a:xfrm>
            <a:off x="6786304" y="2780928"/>
            <a:ext cx="3126120" cy="2040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1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/>
              <a:t>What do I mean by structured data?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799634" y="1988840"/>
            <a:ext cx="1912212" cy="16561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2735104" y="2060539"/>
            <a:ext cx="2085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 Intro to Machine Learning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71664" y="2780929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24/10/22</a:t>
            </a:r>
            <a:endParaRPr lang="en-GB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071664" y="3162765"/>
            <a:ext cx="196479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 dirty="0"/>
              <a:t>75 </a:t>
            </a:r>
            <a:r>
              <a:rPr lang="en-GB" sz="2000" dirty="0"/>
              <a:t>attended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226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2799634" y="1988841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ounded Rectangle 48"/>
          <p:cNvSpPr/>
          <p:nvPr/>
        </p:nvSpPr>
        <p:spPr>
          <a:xfrm>
            <a:off x="5303912" y="1988841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/>
          <p:cNvSpPr/>
          <p:nvPr/>
        </p:nvSpPr>
        <p:spPr>
          <a:xfrm>
            <a:off x="5247906" y="3363078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ounded Rectangle 50"/>
          <p:cNvSpPr/>
          <p:nvPr/>
        </p:nvSpPr>
        <p:spPr>
          <a:xfrm>
            <a:off x="7608168" y="1994926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>
            <a:off x="7608168" y="3363078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ounded Rectangle 52"/>
          <p:cNvSpPr/>
          <p:nvPr/>
        </p:nvSpPr>
        <p:spPr>
          <a:xfrm>
            <a:off x="7608168" y="4731230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/>
          <p:cNvSpPr/>
          <p:nvPr/>
        </p:nvSpPr>
        <p:spPr>
          <a:xfrm>
            <a:off x="5247906" y="4731230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2799634" y="4731230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/>
          <p:cNvSpPr/>
          <p:nvPr/>
        </p:nvSpPr>
        <p:spPr>
          <a:xfrm>
            <a:off x="2799634" y="3363078"/>
            <a:ext cx="2072230" cy="10020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3190" y="159221"/>
            <a:ext cx="10515600" cy="1325563"/>
          </a:xfrm>
        </p:spPr>
        <p:txBody>
          <a:bodyPr>
            <a:normAutofit/>
          </a:bodyPr>
          <a:lstStyle/>
          <a:p>
            <a:r>
              <a:rPr lang="en-GB" sz="2700" dirty="0"/>
              <a:t>What do I mean by structured data?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5640" y="2060849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 Intro to ML: 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3872" y="224725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24/10/22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52184" y="2204865"/>
            <a:ext cx="171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75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11624" y="3429001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 Intro to ML:</a:t>
            </a:r>
          </a:p>
          <a:p>
            <a:pPr algn="ctr"/>
            <a:r>
              <a:rPr lang="en-GB" sz="2400" dirty="0"/>
              <a:t>p2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1864" y="364502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26/10/22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96200" y="361540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72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71864" y="49835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01/11/22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0217" y="5013177"/>
            <a:ext cx="116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85</a:t>
            </a:r>
          </a:p>
        </p:txBody>
      </p:sp>
      <p:sp>
        <p:nvSpPr>
          <p:cNvPr id="33" name="Down Arrow 32"/>
          <p:cNvSpPr/>
          <p:nvPr/>
        </p:nvSpPr>
        <p:spPr>
          <a:xfrm>
            <a:off x="3359697" y="1052737"/>
            <a:ext cx="800089" cy="88806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Down Arrow 39"/>
          <p:cNvSpPr/>
          <p:nvPr/>
        </p:nvSpPr>
        <p:spPr>
          <a:xfrm>
            <a:off x="5951985" y="1052737"/>
            <a:ext cx="800089" cy="893713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Down Arrow 40"/>
          <p:cNvSpPr/>
          <p:nvPr/>
        </p:nvSpPr>
        <p:spPr>
          <a:xfrm>
            <a:off x="8256241" y="1052737"/>
            <a:ext cx="800089" cy="893713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Down Arrow 41"/>
          <p:cNvSpPr/>
          <p:nvPr/>
        </p:nvSpPr>
        <p:spPr>
          <a:xfrm rot="16200000">
            <a:off x="1869554" y="2082873"/>
            <a:ext cx="892055" cy="79208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2844788" y="4798893"/>
            <a:ext cx="1965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Intro to ML:</a:t>
            </a:r>
          </a:p>
          <a:p>
            <a:pPr algn="ctr"/>
            <a:r>
              <a:rPr lang="en-GB" sz="2400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710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9" grpId="0" animBg="1"/>
      <p:bldP spid="49" grpId="1" animBg="1"/>
      <p:bldP spid="50" grpId="0" animBg="1"/>
      <p:bldP spid="51" grpId="0" animBg="1"/>
      <p:bldP spid="51" grpId="1" animBg="1"/>
      <p:bldP spid="52" grpId="0" animBg="1"/>
      <p:bldP spid="53" grpId="0" animBg="1"/>
      <p:bldP spid="54" grpId="0" animBg="1"/>
      <p:bldP spid="55" grpId="0" animBg="1"/>
      <p:bldP spid="56" grpId="0" animBg="1"/>
      <p:bldP spid="14" grpId="0"/>
      <p:bldP spid="18" grpId="0"/>
      <p:bldP spid="20" grpId="0"/>
      <p:bldP spid="22" grpId="0"/>
      <p:bldP spid="24" grpId="0"/>
      <p:bldP spid="26" grpId="0"/>
      <p:bldP spid="30" grpId="0"/>
      <p:bldP spid="32" grpId="0"/>
      <p:bldP spid="33" grpId="0" animBg="1"/>
      <p:bldP spid="33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latin typeface="Arial"/>
                <a:cs typeface="Arial"/>
              </a:rPr>
              <a:t>Think about commonly found examples of structured data?</a:t>
            </a:r>
          </a:p>
        </p:txBody>
      </p:sp>
      <p:pic>
        <p:nvPicPr>
          <p:cNvPr id="2" name="Picture 1" descr="File:Calendar icon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16" y="1612855"/>
            <a:ext cx="1679329" cy="2145809"/>
          </a:xfrm>
          <a:prstGeom prst="rect">
            <a:avLst/>
          </a:prstGeom>
        </p:spPr>
      </p:pic>
      <p:pic>
        <p:nvPicPr>
          <p:cNvPr id="3" name="Picture 2" descr="Database -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43" y="1612855"/>
            <a:ext cx="2813125" cy="1583702"/>
          </a:xfrm>
          <a:prstGeom prst="rect">
            <a:avLst/>
          </a:prstGeom>
        </p:spPr>
      </p:pic>
      <p:pic>
        <p:nvPicPr>
          <p:cNvPr id="4" name="Picture 3" descr="Archive - Wikipedia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66" y="1612855"/>
            <a:ext cx="2130392" cy="1597794"/>
          </a:xfrm>
          <a:prstGeom prst="rect">
            <a:avLst/>
          </a:prstGeom>
        </p:spPr>
      </p:pic>
      <p:pic>
        <p:nvPicPr>
          <p:cNvPr id="5" name="Picture 4" descr="Measure the Future – Libraries &amp; Open Hardwar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6" y="1612855"/>
            <a:ext cx="2268354" cy="1701266"/>
          </a:xfrm>
          <a:prstGeom prst="rect">
            <a:avLst/>
          </a:prstGeom>
        </p:spPr>
      </p:pic>
      <p:pic>
        <p:nvPicPr>
          <p:cNvPr id="6" name="Picture 5" descr="Fast-moving consumer goods - Wikipedia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3" y="3967871"/>
            <a:ext cx="3230314" cy="2288139"/>
          </a:xfrm>
          <a:prstGeom prst="rect">
            <a:avLst/>
          </a:prstGeom>
        </p:spPr>
      </p:pic>
      <p:pic>
        <p:nvPicPr>
          <p:cNvPr id="7" name="Picture 6" descr="Jeri’s Organizing &amp; Decluttering News: Three Ways to Make ...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30" y="3967871"/>
            <a:ext cx="2296427" cy="2296427"/>
          </a:xfrm>
          <a:prstGeom prst="rect">
            <a:avLst/>
          </a:prstGeom>
        </p:spPr>
      </p:pic>
      <p:pic>
        <p:nvPicPr>
          <p:cNvPr id="9" name="Picture 8" descr="Leeds railway station - Wikipedia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50" y="3967871"/>
            <a:ext cx="2810978" cy="18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7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d2e6339-9963-4444-b0f2-be5dad007de0">
      <UserInfo>
        <DisplayName/>
        <AccountId xsi:nil="true"/>
        <AccountType/>
      </UserInfo>
    </SharedWithUsers>
    <TaxCatchAll xmlns="1d2e6339-9963-4444-b0f2-be5dad007de0" xsi:nil="true"/>
    <lcf76f155ced4ddcb4097134ff3c332f xmlns="28b91107-4a81-451c-84f7-f52706813e2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5F373B85FCF47AAFC80BC7D80700A" ma:contentTypeVersion="16" ma:contentTypeDescription="Create a new document." ma:contentTypeScope="" ma:versionID="953c7af80d244b688ad423cd1abbe203">
  <xsd:schema xmlns:xsd="http://www.w3.org/2001/XMLSchema" xmlns:xs="http://www.w3.org/2001/XMLSchema" xmlns:p="http://schemas.microsoft.com/office/2006/metadata/properties" xmlns:ns2="28b91107-4a81-451c-84f7-f52706813e27" xmlns:ns3="1d2e6339-9963-4444-b0f2-be5dad007de0" targetNamespace="http://schemas.microsoft.com/office/2006/metadata/properties" ma:root="true" ma:fieldsID="3e79bcb2608852f7b5ad3d3b590f9c85" ns2:_="" ns3:_="">
    <xsd:import namespace="28b91107-4a81-451c-84f7-f52706813e27"/>
    <xsd:import namespace="1d2e6339-9963-4444-b0f2-be5dad007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91107-4a81-451c-84f7-f5270681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e6339-9963-4444-b0f2-be5dad007de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89bc31f-51e0-4109-a170-5affb3c8abc1}" ma:internalName="TaxCatchAll" ma:showField="CatchAllData" ma:web="1d2e6339-9963-4444-b0f2-be5dad007d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3B174C-DBC9-4888-9AF9-A603875843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8E1DD7-0B99-4327-9368-BD8E487AC03D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28b91107-4a81-451c-84f7-f52706813e27"/>
    <ds:schemaRef ds:uri="1d2e6339-9963-4444-b0f2-be5dad007de0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2D518A3-289B-4016-A26D-69F6BE06D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b91107-4a81-451c-84f7-f52706813e27"/>
    <ds:schemaRef ds:uri="1d2e6339-9963-4444-b0f2-be5dad007d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3316</TotalTime>
  <Words>1318</Words>
  <Application>Microsoft Macintosh PowerPoint</Application>
  <PresentationFormat>Widescreen</PresentationFormat>
  <Paragraphs>291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Wingdings</vt:lpstr>
      <vt:lpstr>Calibri Light</vt:lpstr>
      <vt:lpstr>Calibri</vt:lpstr>
      <vt:lpstr>Office Theme</vt:lpstr>
      <vt:lpstr>Text-Mining: Introduction and Theory</vt:lpstr>
      <vt:lpstr>Can you hear us?</vt:lpstr>
      <vt:lpstr>Can you hear us?</vt:lpstr>
      <vt:lpstr>You might also be interested in...</vt:lpstr>
      <vt:lpstr>Content </vt:lpstr>
      <vt:lpstr>Text-mining is a form of data-mining</vt:lpstr>
      <vt:lpstr>What do I mean by structured data?</vt:lpstr>
      <vt:lpstr>What do I mean by structured data?</vt:lpstr>
      <vt:lpstr>Think about commonly found examples of structured data?</vt:lpstr>
      <vt:lpstr>Structured data is…</vt:lpstr>
      <vt:lpstr>What about unstructured data?</vt:lpstr>
      <vt:lpstr>What about semi-unstructured data?</vt:lpstr>
      <vt:lpstr>Semi-(un)structured data is …</vt:lpstr>
      <vt:lpstr>Yeah… and?</vt:lpstr>
      <vt:lpstr>Why can’t you just treat semi-structured and structured data the same?</vt:lpstr>
      <vt:lpstr>What are those tools?</vt:lpstr>
      <vt:lpstr>Text-mining in four steps</vt:lpstr>
      <vt:lpstr>Text-mining in four steps</vt:lpstr>
      <vt:lpstr>Text-mining in four steps</vt:lpstr>
      <vt:lpstr>Text-mining in four steps</vt:lpstr>
      <vt:lpstr>Text-mining in four steps</vt:lpstr>
      <vt:lpstr>Text-mining – One simple example</vt:lpstr>
      <vt:lpstr>Text-mining – A more complex example (“Semantic relations for problem-oriented medical records, Uzuner et al 2010”)</vt:lpstr>
      <vt:lpstr>Text-mining Pros and Cons </vt:lpstr>
      <vt:lpstr>Text-mining can’t (yet) provide expert level insight</vt:lpstr>
      <vt:lpstr>But it text-mining does…</vt:lpstr>
      <vt:lpstr>Citations and recommendations</vt:lpstr>
      <vt:lpstr>Material for Tuesday the 1st  of November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Parkes</dc:creator>
  <cp:lastModifiedBy>Nadia Kennar</cp:lastModifiedBy>
  <cp:revision>331</cp:revision>
  <dcterms:created xsi:type="dcterms:W3CDTF">2018-09-28T14:14:24Z</dcterms:created>
  <dcterms:modified xsi:type="dcterms:W3CDTF">2022-12-01T14:15:43Z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0x01010082D5F373B85FCF47AAFC80BC7D80700A</vt:lpwstr>
  </property>
  <property fmtid="{D5CDD505-2E9C-101B-9397-08002B2CF9AE}" pid="3" name="Order">
    <vt:r8>31900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